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9" r:id="rId4"/>
    <p:sldMasterId id="2147483712" r:id="rId5"/>
    <p:sldMasterId id="2147483739" r:id="rId6"/>
    <p:sldMasterId id="2147483752" r:id="rId7"/>
    <p:sldMasterId id="2147483764" r:id="rId8"/>
    <p:sldMasterId id="2147483776" r:id="rId9"/>
    <p:sldMasterId id="2147483788" r:id="rId10"/>
    <p:sldMasterId id="2147483800" r:id="rId11"/>
  </p:sldMasterIdLst>
  <p:notesMasterIdLst>
    <p:notesMasterId r:id="rId76"/>
  </p:notesMasterIdLst>
  <p:sldIdLst>
    <p:sldId id="277" r:id="rId12"/>
    <p:sldId id="299" r:id="rId13"/>
    <p:sldId id="258" r:id="rId14"/>
    <p:sldId id="349" r:id="rId15"/>
    <p:sldId id="401" r:id="rId16"/>
    <p:sldId id="350" r:id="rId17"/>
    <p:sldId id="378" r:id="rId18"/>
    <p:sldId id="337" r:id="rId19"/>
    <p:sldId id="474" r:id="rId20"/>
    <p:sldId id="497" r:id="rId21"/>
    <p:sldId id="498" r:id="rId22"/>
    <p:sldId id="489" r:id="rId23"/>
    <p:sldId id="490" r:id="rId24"/>
    <p:sldId id="495" r:id="rId25"/>
    <p:sldId id="496" r:id="rId26"/>
    <p:sldId id="412" r:id="rId27"/>
    <p:sldId id="459" r:id="rId28"/>
    <p:sldId id="477" r:id="rId29"/>
    <p:sldId id="411" r:id="rId30"/>
    <p:sldId id="476" r:id="rId31"/>
    <p:sldId id="485" r:id="rId32"/>
    <p:sldId id="486" r:id="rId33"/>
    <p:sldId id="298" r:id="rId34"/>
    <p:sldId id="368" r:id="rId35"/>
    <p:sldId id="306" r:id="rId36"/>
    <p:sldId id="330" r:id="rId37"/>
    <p:sldId id="303" r:id="rId38"/>
    <p:sldId id="344" r:id="rId39"/>
    <p:sldId id="483" r:id="rId40"/>
    <p:sldId id="484" r:id="rId41"/>
    <p:sldId id="348" r:id="rId42"/>
    <p:sldId id="379" r:id="rId43"/>
    <p:sldId id="305" r:id="rId44"/>
    <p:sldId id="380" r:id="rId45"/>
    <p:sldId id="309" r:id="rId46"/>
    <p:sldId id="316" r:id="rId47"/>
    <p:sldId id="307" r:id="rId48"/>
    <p:sldId id="308" r:id="rId49"/>
    <p:sldId id="369" r:id="rId50"/>
    <p:sldId id="318" r:id="rId51"/>
    <p:sldId id="377" r:id="rId52"/>
    <p:sldId id="481" r:id="rId53"/>
    <p:sldId id="482" r:id="rId54"/>
    <p:sldId id="335" r:id="rId55"/>
    <p:sldId id="274" r:id="rId56"/>
    <p:sldId id="320" r:id="rId57"/>
    <p:sldId id="446" r:id="rId58"/>
    <p:sldId id="290" r:id="rId59"/>
    <p:sldId id="263" r:id="rId60"/>
    <p:sldId id="393" r:id="rId61"/>
    <p:sldId id="428" r:id="rId62"/>
    <p:sldId id="366" r:id="rId63"/>
    <p:sldId id="334" r:id="rId64"/>
    <p:sldId id="464" r:id="rId65"/>
    <p:sldId id="333" r:id="rId66"/>
    <p:sldId id="400" r:id="rId67"/>
    <p:sldId id="465" r:id="rId68"/>
    <p:sldId id="473" r:id="rId69"/>
    <p:sldId id="466" r:id="rId70"/>
    <p:sldId id="467" r:id="rId71"/>
    <p:sldId id="468" r:id="rId72"/>
    <p:sldId id="469" r:id="rId73"/>
    <p:sldId id="470" r:id="rId74"/>
    <p:sldId id="471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6D17-F4B2-4CD1-A0F9-BEB5811F9C81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33546-F245-45DC-B0B2-7C906F00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9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78B780-269B-4719-9634-FCCC41F63DD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2" indent="-28571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49" indent="-22857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89" indent="-22857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28" indent="-22857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67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08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47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8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DC3B42-2BA1-4E2E-9A95-93AF2C77EE5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2" indent="-28571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49" indent="-22857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89" indent="-22857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28" indent="-22857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67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08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47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8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DC3B42-2BA1-4E2E-9A95-93AF2C77EE58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C9EA9F-D5EA-4C47-AAD4-10E704DE42AA}" type="slidenum">
              <a:rPr lang="en-US" altLang="en-US" smtClean="0"/>
              <a:pPr eaLnBrk="1" hangingPunct="1"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78B780-269B-4719-9634-FCCC41F63DD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C9EA9F-D5EA-4C47-AAD4-10E704DE42AA}" type="slidenum">
              <a:rPr lang="en-US" altLang="en-US" smtClean="0"/>
              <a:pPr eaLnBrk="1" hangingPunct="1"/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04F338-71FD-4AAC-829C-B8B1D6E015A9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DC4ECE-E08C-4D5D-9212-16AEF5FB9930}" type="slidenum">
              <a:rPr lang="en-US" smtClean="0">
                <a:solidFill>
                  <a:prstClr val="black"/>
                </a:solidFill>
              </a:rPr>
              <a:pPr eaLnBrk="1" hangingPunct="1"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84AC3C-C6BE-45A2-83A4-7A3B311E782F}" type="slidenum">
              <a:rPr lang="en-US" smtClean="0">
                <a:solidFill>
                  <a:prstClr val="black"/>
                </a:solidFill>
              </a:rPr>
              <a:pPr eaLnBrk="1" hangingPunct="1"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60D8F9-27F6-4585-95B1-CD6B0F3EED62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297F44-2866-42E5-80A2-7AA027B48672}" type="slidenum">
              <a:rPr lang="en-US" smtClean="0">
                <a:solidFill>
                  <a:prstClr val="black"/>
                </a:solidFill>
              </a:rPr>
              <a:pPr eaLnBrk="1" hangingPunct="1"/>
              <a:t>46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84AC3C-C6BE-45A2-83A4-7A3B311E782F}" type="slidenum">
              <a:rPr lang="en-US" smtClean="0">
                <a:solidFill>
                  <a:prstClr val="black"/>
                </a:solidFill>
              </a:rPr>
              <a:pPr eaLnBrk="1" hangingPunct="1"/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7D9C8D-32DA-4486-A15F-52AF081C3069}" type="slidenum">
              <a:rPr lang="en-US" smtClean="0">
                <a:solidFill>
                  <a:prstClr val="black"/>
                </a:solidFill>
              </a:rPr>
              <a:pPr eaLnBrk="1" hangingPunct="1"/>
              <a:t>49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91C2CB-DFDF-46BA-A822-089FE0CF5CFB}" type="slidenum">
              <a:rPr lang="en-US" altLang="en-US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2DB047-8D2D-4912-8AA7-2532C614E63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2" indent="-28571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49" indent="-22857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89" indent="-22857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28" indent="-22857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67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08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47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8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DC3B42-2BA1-4E2E-9A95-93AF2C77EE58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3546-F245-45DC-B0B2-7C906F00A3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299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734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84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733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997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22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392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121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303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4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2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556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418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003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017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71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92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279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774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460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753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8566-125C-4B04-AB54-FFE7D5F367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92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893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642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374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495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272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9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8C443-C70B-40F4-B300-39ACCB7789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5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969CD-177C-4FF7-8CA8-D4153885D7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96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0C79-0688-4E1C-90F7-674EEA6D9F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5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5703F-5C9D-4F34-B83E-563D20EE21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0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8066F-474F-4F99-855C-C6034C3B34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27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FDC9D-46A0-48AE-9BB3-ADEBD0F09A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53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FC0E-B22F-465A-856D-B60DC97D46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1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4416-AC27-463C-A5C8-19314FE842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00EF-B783-4652-A605-0D1A2FA8BD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3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B4B3-D7F7-4A99-9C45-C02E1BE744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57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02680-EA22-46B3-8CAE-6A58F28994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7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FC06-53B8-4986-AA42-9B52F6B097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32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FD7C2-A7A6-4B6E-BD4F-892EB22765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64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542F6-053E-4C0E-9E84-E267C4FBD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03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66A7A-05EB-41D4-B80F-A6EA747F58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71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4E0E1-4E7C-431F-8EE6-117DC71B11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9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C5192-D5B2-429C-9826-70A3F2E824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6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6407-AB2B-4595-A675-649F6ADFE8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87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1DBF-7721-400A-AFD5-6C41C9F31A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4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D9861-5826-41B4-8F3D-218E893BAB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76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8A14-C8E9-481E-94F0-951234E5B4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49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3C59-EF88-4BBE-A725-40442E3D33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64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9F932-1B6F-4C4E-880C-9FAF88C42E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76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FC06-53B8-4986-AA42-9B52F6B097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51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FD7C2-A7A6-4B6E-BD4F-892EB22765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7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542F6-053E-4C0E-9E84-E267C4FBD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75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66A7A-05EB-41D4-B80F-A6EA747F58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6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24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4E0E1-4E7C-431F-8EE6-117DC71B11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57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C5192-D5B2-429C-9826-70A3F2E824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4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6407-AB2B-4595-A675-649F6ADFE8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46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1DBF-7721-400A-AFD5-6C41C9F31A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32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D9861-5826-41B4-8F3D-218E893BAB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937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8A14-C8E9-481E-94F0-951234E5B4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91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3C59-EF88-4BBE-A725-40442E3D33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6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9F932-1B6F-4C4E-880C-9FAF88C42E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77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66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6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3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27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09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18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74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54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1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238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90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41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2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29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39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76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68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960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392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5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256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3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6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6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57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8389-FC62-4841-B4D2-E18C1DBC34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63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07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47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02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1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245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708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818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995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1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87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918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261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263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264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609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71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862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127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009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0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1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075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239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14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847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982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178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046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415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054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6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0DA8-4A9B-4E6F-B726-DFFF7E63562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6F90-5F90-4A3A-B42D-A99F92381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4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4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2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19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1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20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2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14D7AE-7123-4E9E-B8CA-7F1683BDEAE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192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D1BB78-4BFB-4483-BA35-126148CF597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9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D1BB78-4BFB-4483-BA35-126148CF597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97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0DA8-4A9B-4E6F-B726-DFFF7E635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6F90-5F90-4A3A-B42D-A99F92381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en.wikipedia.org/wiki/HadCRUT" TargetMode="External"/><Relationship Id="rId4" Type="http://schemas.openxmlformats.org/officeDocument/2006/relationships/hyperlink" Target="https://en.wikipedia.org/wiki/Hockey_stick_controversy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elta.ucdavis.edu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04800" y="1447801"/>
            <a:ext cx="8534400" cy="1143000"/>
          </a:xfrm>
        </p:spPr>
        <p:txBody>
          <a:bodyPr/>
          <a:lstStyle/>
          <a:p>
            <a:r>
              <a:rPr lang="en-US" sz="4000" dirty="0" smtClean="0"/>
              <a:t>Aerosols and Climate, Past and Present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Results from the Physics Department</a:t>
            </a:r>
            <a:br>
              <a:rPr lang="en-US" sz="2800" dirty="0" smtClean="0"/>
            </a:br>
            <a:r>
              <a:rPr lang="en-US" sz="2800" dirty="0" smtClean="0"/>
              <a:t> NOAA/NSF Greenland site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" y="3429000"/>
            <a:ext cx="8763000" cy="2209800"/>
          </a:xfrm>
        </p:spPr>
        <p:txBody>
          <a:bodyPr/>
          <a:lstStyle/>
          <a:p>
            <a:r>
              <a:rPr lang="en-US" sz="2400" dirty="0" smtClean="0"/>
              <a:t>Thomas A </a:t>
            </a:r>
            <a:r>
              <a:rPr lang="en-US" sz="2400" dirty="0"/>
              <a:t>C</a:t>
            </a:r>
            <a:r>
              <a:rPr lang="en-US" sz="2400" dirty="0" smtClean="0"/>
              <a:t>ahill and the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UC </a:t>
            </a:r>
            <a:r>
              <a:rPr lang="en-US" sz="2400" dirty="0">
                <a:solidFill>
                  <a:srgbClr val="00B050"/>
                </a:solidFill>
              </a:rPr>
              <a:t>Davis </a:t>
            </a:r>
            <a:r>
              <a:rPr lang="en-US" sz="2400" dirty="0" smtClean="0">
                <a:solidFill>
                  <a:srgbClr val="00B050"/>
                </a:solidFill>
              </a:rPr>
              <a:t>DELTA</a:t>
            </a:r>
            <a:r>
              <a:rPr lang="en-US" sz="2400" baseline="30000" dirty="0" smtClean="0">
                <a:solidFill>
                  <a:srgbClr val="00B050"/>
                </a:solidFill>
              </a:rPr>
              <a:t>*</a:t>
            </a:r>
            <a:r>
              <a:rPr lang="en-US" sz="2400" dirty="0" smtClean="0">
                <a:solidFill>
                  <a:srgbClr val="00B050"/>
                </a:solidFill>
              </a:rPr>
              <a:t> Group (1994- present)</a:t>
            </a:r>
          </a:p>
          <a:p>
            <a:r>
              <a:rPr lang="en-US" sz="2800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</a:t>
            </a:r>
            <a:r>
              <a:rPr lang="en-US" sz="2000" dirty="0" smtClean="0"/>
              <a:t> Dr. David Barnes (until 2015), typically 1 or 2 grad students, 2 Physics and 2 Engineering UG </a:t>
            </a:r>
            <a:r>
              <a:rPr lang="en-US" sz="2000" dirty="0"/>
              <a:t>students, and </a:t>
            </a:r>
            <a:r>
              <a:rPr lang="en-US" sz="2000" dirty="0" smtClean="0"/>
              <a:t>1 or 2 non-UCD </a:t>
            </a:r>
            <a:r>
              <a:rPr lang="en-US" sz="2000" dirty="0"/>
              <a:t>faculty </a:t>
            </a:r>
            <a:r>
              <a:rPr lang="en-US" sz="2000" dirty="0" smtClean="0"/>
              <a:t>collaborators</a:t>
            </a:r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Detection </a:t>
            </a:r>
            <a:r>
              <a:rPr lang="en-US" sz="2000" b="1" dirty="0">
                <a:solidFill>
                  <a:srgbClr val="00B050"/>
                </a:solidFill>
              </a:rPr>
              <a:t>and Evaluation of Long-range Transport of </a:t>
            </a:r>
            <a:r>
              <a:rPr lang="en-US" sz="2000" b="1" dirty="0" smtClean="0">
                <a:solidFill>
                  <a:srgbClr val="00B050"/>
                </a:solidFill>
              </a:rPr>
              <a:t>Aerosols,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/>
              <a:t>with major support from the College of Engineering</a:t>
            </a:r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7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3733800" y="2590800"/>
            <a:ext cx="1219200" cy="320040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1"/>
            </a:bgClr>
          </a:pattFill>
          <a:ln w="25400" cap="flat" cmpd="sng" algn="ctr">
            <a:solidFill>
              <a:sysClr val="windowText" lastClr="000000">
                <a:alpha val="73000"/>
              </a:sys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609600"/>
          </a:xfrm>
        </p:spPr>
        <p:txBody>
          <a:bodyPr/>
          <a:lstStyle/>
          <a:p>
            <a:r>
              <a:rPr lang="en-US" sz="2800" dirty="0" smtClean="0"/>
              <a:t>Typical size distribution of ambient air aerosols </a:t>
            </a:r>
            <a:br>
              <a:rPr lang="en-US" sz="2800" dirty="0" smtClean="0"/>
            </a:br>
            <a:r>
              <a:rPr lang="en-US" sz="2800" dirty="0" smtClean="0"/>
              <a:t>&gt; 1970 with optically efficient aerosols shaded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89916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2608604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Accumulation mode - long atmospheric lifetimes – nitrates, sulfates, wood smoke…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2590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Mechanical mode – short atmospheric lifetimes- dust, sea salt, pollen, …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16569" y="2590800"/>
            <a:ext cx="1412631" cy="3200400"/>
          </a:xfrm>
          <a:prstGeom prst="roundRect">
            <a:avLst/>
          </a:prstGeom>
          <a:solidFill>
            <a:schemeClr val="accent1">
              <a:alpha val="2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1734" y="477197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Optically efficient aerosols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5190" y="54218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particle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0461" y="54218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1,000 particles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51448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10</a:t>
            </a:r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particles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352800" y="2590800"/>
            <a:ext cx="609600" cy="3200400"/>
          </a:xfrm>
          <a:prstGeom prst="roundRect">
            <a:avLst/>
          </a:prstGeom>
          <a:solidFill>
            <a:srgbClr val="00B05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Aerosols that dominate global albedo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loud"/>
          <p:cNvSpPr>
            <a:spLocks noChangeAspect="1" noEditPoints="1" noChangeArrowheads="1"/>
          </p:cNvSpPr>
          <p:nvPr/>
        </p:nvSpPr>
        <p:spPr bwMode="auto">
          <a:xfrm>
            <a:off x="381000" y="2438400"/>
            <a:ext cx="83820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1524000" y="1600200"/>
            <a:ext cx="381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905000" y="1600200"/>
            <a:ext cx="1066800" cy="449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914400" y="1371600"/>
            <a:ext cx="533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3124200" y="1600200"/>
            <a:ext cx="762000" cy="449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6248400" y="3048000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7620000" y="3048000"/>
            <a:ext cx="76200" cy="304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6858000" y="13716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676400" y="1066800"/>
            <a:ext cx="876300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100%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28600" y="13716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31%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 flipH="1">
            <a:off x="3124200" y="13716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4%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086600" y="12954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5050"/>
                </a:solidFill>
              </a:rPr>
              <a:t>60%</a:t>
            </a:r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57200" y="5029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33CCCC"/>
                </a:solidFill>
              </a:rPr>
              <a:t>2/3 oceans</a:t>
            </a:r>
            <a:r>
              <a:rPr lang="en-US">
                <a:solidFill>
                  <a:srgbClr val="FFFFFF"/>
                </a:solidFill>
              </a:rPr>
              <a:t>, </a:t>
            </a:r>
            <a:r>
              <a:rPr lang="en-US" b="1">
                <a:solidFill>
                  <a:srgbClr val="FFFFFF"/>
                </a:solidFill>
              </a:rPr>
              <a:t>1/3 land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191000" y="6433066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5050"/>
                </a:solidFill>
              </a:rPr>
              <a:t>Earth, (300 </a:t>
            </a:r>
            <a:r>
              <a:rPr lang="en-US" b="1" dirty="0" smtClean="0">
                <a:solidFill>
                  <a:srgbClr val="FF5050"/>
                </a:solidFill>
              </a:rPr>
              <a:t>K, </a:t>
            </a:r>
            <a:r>
              <a:rPr lang="en-US" b="1" dirty="0">
                <a:solidFill>
                  <a:srgbClr val="FF5050"/>
                </a:solidFill>
              </a:rPr>
              <a:t>10 </a:t>
            </a:r>
            <a:r>
              <a:rPr lang="en-US" b="1" dirty="0">
                <a:solidFill>
                  <a:srgbClr val="FF5050"/>
                </a:solidFill>
                <a:sym typeface="Symbol" pitchFamily="18" charset="2"/>
              </a:rPr>
              <a:t>m, </a:t>
            </a:r>
            <a:r>
              <a:rPr lang="en-US" b="1" dirty="0" smtClean="0">
                <a:solidFill>
                  <a:srgbClr val="FF5050"/>
                </a:solidFill>
                <a:sym typeface="Symbol" pitchFamily="18" charset="2"/>
              </a:rPr>
              <a:t>338 </a:t>
            </a:r>
            <a:r>
              <a:rPr lang="en-US" b="1" dirty="0">
                <a:solidFill>
                  <a:srgbClr val="FF5050"/>
                </a:solidFill>
                <a:sym typeface="Symbol" pitchFamily="18" charset="2"/>
              </a:rPr>
              <a:t>w/m</a:t>
            </a:r>
            <a:r>
              <a:rPr lang="en-US" b="1" baseline="30000" dirty="0">
                <a:solidFill>
                  <a:srgbClr val="FF5050"/>
                </a:solidFill>
                <a:sym typeface="Symbol" pitchFamily="18" charset="2"/>
              </a:rPr>
              <a:t>2</a:t>
            </a:r>
            <a:r>
              <a:rPr lang="en-US" b="1" dirty="0">
                <a:solidFill>
                  <a:srgbClr val="FF5050"/>
                </a:solidFill>
                <a:sym typeface="Symbol" pitchFamily="18" charset="2"/>
              </a:rPr>
              <a:t> )</a:t>
            </a:r>
          </a:p>
        </p:txBody>
      </p:sp>
      <p:sp>
        <p:nvSpPr>
          <p:cNvPr id="6161" name="Cloud"/>
          <p:cNvSpPr>
            <a:spLocks noChangeAspect="1" noEditPoints="1" noChangeArrowheads="1"/>
          </p:cNvSpPr>
          <p:nvPr/>
        </p:nvSpPr>
        <p:spPr bwMode="auto">
          <a:xfrm>
            <a:off x="4114800" y="3962400"/>
            <a:ext cx="914400" cy="6143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 flipV="1">
            <a:off x="4572000" y="4800600"/>
            <a:ext cx="14288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191000" y="3657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rain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7772400" y="4267200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5050"/>
                </a:solidFill>
              </a:rPr>
              <a:t>105%</a:t>
            </a:r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400800" y="42672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5050"/>
                </a:solidFill>
              </a:rPr>
              <a:t>119%</a:t>
            </a:r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590800" y="22098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19%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43600" y="5059154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CC33"/>
                </a:solidFill>
              </a:rPr>
              <a:t>Greenhouse effect </a:t>
            </a:r>
            <a:r>
              <a:rPr lang="en-US" b="1" dirty="0">
                <a:solidFill>
                  <a:srgbClr val="33CC33"/>
                </a:solidFill>
                <a:cs typeface="Arial" pitchFamily="34" charset="0"/>
              </a:rPr>
              <a:t>~ + 30 C</a:t>
            </a: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2286000" y="2895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806723" y="3733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50%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381000" y="6248400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Variable, average = 46%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3962400" y="38100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800600" y="48006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23%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114800" y="31242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10%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H="1">
            <a:off x="5334000" y="29718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334000" y="2590800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5050"/>
                </a:solidFill>
              </a:rPr>
              <a:t>113%</a:t>
            </a:r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V="1">
            <a:off x="6248400" y="1295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5562600" y="12954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5050"/>
                </a:solidFill>
              </a:rPr>
              <a:t>6%</a:t>
            </a:r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9250" name="Text Box 3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5050"/>
                </a:solidFill>
                <a:effectLst/>
              </a:rPr>
              <a:t>                                                               Long wavelength cycle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8077200" y="1219200"/>
            <a:ext cx="990600" cy="369332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CCCC"/>
                </a:solidFill>
              </a:rPr>
              <a:t>= </a:t>
            </a:r>
            <a:r>
              <a:rPr lang="en-US" b="1" dirty="0" smtClean="0">
                <a:solidFill>
                  <a:srgbClr val="33CCCC"/>
                </a:solidFill>
              </a:rPr>
              <a:t>100%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0" y="2819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aerosols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7848600" y="2743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gasses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6776" y="152400"/>
            <a:ext cx="883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31% </a:t>
            </a:r>
            <a:r>
              <a:rPr lang="en-US" b="1" dirty="0">
                <a:solidFill>
                  <a:srgbClr val="FFFFFF"/>
                </a:solidFill>
              </a:rPr>
              <a:t>= </a:t>
            </a:r>
            <a:r>
              <a:rPr lang="en-US" b="1" dirty="0" smtClean="0">
                <a:solidFill>
                  <a:srgbClr val="FFFFFF"/>
                </a:solidFill>
              </a:rPr>
              <a:t> 3 %  Rayleigh  + 12% Mie (very fine)  + ~ 1% Mie (coarse)  + 15% clouds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-42017" y="6096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Sunlight (6000 </a:t>
            </a:r>
            <a:r>
              <a:rPr lang="en-US" b="1" dirty="0" smtClean="0">
                <a:solidFill>
                  <a:srgbClr val="FFFFFF"/>
                </a:solidFill>
              </a:rPr>
              <a:t>K, </a:t>
            </a:r>
            <a:r>
              <a:rPr lang="en-US" b="1" dirty="0">
                <a:solidFill>
                  <a:srgbClr val="FFFFFF"/>
                </a:solidFill>
              </a:rPr>
              <a:t>0.4 to 0.6 </a:t>
            </a:r>
            <a:r>
              <a:rPr lang="en-US" b="1" dirty="0">
                <a:solidFill>
                  <a:srgbClr val="FFFFFF"/>
                </a:solidFill>
                <a:sym typeface="Symbol" pitchFamily="18" charset="2"/>
              </a:rPr>
              <a:t></a:t>
            </a:r>
            <a:r>
              <a:rPr lang="en-US" b="1" dirty="0">
                <a:solidFill>
                  <a:srgbClr val="FFFFFF"/>
                </a:solidFill>
              </a:rPr>
              <a:t>m), 1353 </a:t>
            </a:r>
            <a:r>
              <a:rPr lang="en-US" b="1" dirty="0" smtClean="0">
                <a:solidFill>
                  <a:srgbClr val="FFFFFF"/>
                </a:solidFill>
              </a:rPr>
              <a:t>w/m</a:t>
            </a:r>
            <a:r>
              <a:rPr lang="en-US" b="1" baseline="30000" dirty="0" smtClean="0">
                <a:solidFill>
                  <a:srgbClr val="FFFFFF"/>
                </a:solidFill>
              </a:rPr>
              <a:t>2</a:t>
            </a:r>
            <a:r>
              <a:rPr lang="en-US" b="1" dirty="0" smtClean="0">
                <a:solidFill>
                  <a:srgbClr val="FFFFFF"/>
                </a:solidFill>
              </a:rPr>
              <a:t>  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64" grpId="0"/>
      <p:bldP spid="6165" grpId="0"/>
      <p:bldP spid="6167" grpId="0"/>
      <p:bldP spid="6175" grpId="0"/>
      <p:bldP spid="6177" grpId="0"/>
      <p:bldP spid="9250" grpId="0"/>
      <p:bldP spid="6179" grpId="0" animBg="1"/>
      <p:bldP spid="6180" grpId="0"/>
      <p:bldP spid="6181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2192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The Earth’s energy balance is critically dependent on the global albedo.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3810000"/>
          </a:xfrm>
        </p:spPr>
        <p:txBody>
          <a:bodyPr/>
          <a:lstStyle/>
          <a:p>
            <a:r>
              <a:rPr lang="en-US" sz="2800" dirty="0" smtClean="0"/>
              <a:t>Albedo of ocean water ~ 0.06, or ~ 6% of all light reaching the surface is reflected</a:t>
            </a:r>
          </a:p>
          <a:p>
            <a:r>
              <a:rPr lang="en-US" sz="2800" dirty="0" smtClean="0"/>
              <a:t>Forests and meadows, ~10%</a:t>
            </a:r>
          </a:p>
          <a:p>
            <a:r>
              <a:rPr lang="en-US" sz="2800" dirty="0" smtClean="0"/>
              <a:t>Sand and deserts ~ 28%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Volcanic eruptions, dust storms ~ 40% ± 15%</a:t>
            </a:r>
          </a:p>
          <a:p>
            <a:r>
              <a:rPr lang="en-US" sz="2800" dirty="0" smtClean="0"/>
              <a:t>Clouds ~ 50%</a:t>
            </a:r>
          </a:p>
          <a:p>
            <a:r>
              <a:rPr lang="en-US" sz="2800" dirty="0" smtClean="0"/>
              <a:t>Albedo of ice and snow is ~ 60%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028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3600" dirty="0"/>
              <a:t>Map of the Earth, </a:t>
            </a:r>
            <a:r>
              <a:rPr lang="en-US" sz="3600" dirty="0" smtClean="0"/>
              <a:t>~ 850 to 650 </a:t>
            </a:r>
            <a:r>
              <a:rPr lang="en-US" sz="3600" dirty="0"/>
              <a:t>million years ago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30"/>
            <a:ext cx="9113837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5486400"/>
            <a:ext cx="12192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2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3581400" cy="3429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70C0"/>
                </a:solidFill>
              </a:rPr>
              <a:t>One model of a Slushball Earth: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400" dirty="0" smtClean="0"/>
              <a:t>Requirements:</a:t>
            </a:r>
            <a:br>
              <a:rPr lang="en-US" sz="2400" dirty="0" smtClean="0"/>
            </a:br>
            <a:r>
              <a:rPr lang="en-US" sz="2400" dirty="0" smtClean="0"/>
              <a:t>1. Significant </a:t>
            </a:r>
            <a:r>
              <a:rPr lang="en-US" sz="2400" dirty="0" smtClean="0">
                <a:solidFill>
                  <a:srgbClr val="FF0000"/>
                </a:solidFill>
              </a:rPr>
              <a:t>continental land mass near the equator, </a:t>
            </a: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2. </a:t>
            </a:r>
            <a:r>
              <a:rPr lang="en-US" sz="2400" dirty="0" smtClean="0">
                <a:solidFill>
                  <a:srgbClr val="FF0000"/>
                </a:solidFill>
              </a:rPr>
              <a:t>A trigger event cools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a) asteroid impact</a:t>
            </a:r>
            <a:br>
              <a:rPr lang="en-US" sz="2400" dirty="0" smtClean="0"/>
            </a:br>
            <a:r>
              <a:rPr lang="en-US" sz="2400" dirty="0" smtClean="0"/>
              <a:t>	b) super volcano</a:t>
            </a:r>
            <a:br>
              <a:rPr lang="en-US" sz="2400" dirty="0" smtClean="0"/>
            </a:br>
            <a:r>
              <a:rPr lang="en-US" sz="2400" dirty="0" smtClean="0"/>
              <a:t>	c)other</a:t>
            </a:r>
            <a:br>
              <a:rPr lang="en-US" sz="2400" dirty="0" smtClean="0"/>
            </a:br>
            <a:r>
              <a:rPr lang="en-US" sz="2400" dirty="0" smtClean="0"/>
              <a:t>3. </a:t>
            </a:r>
            <a:r>
              <a:rPr lang="en-US" sz="2400" dirty="0" smtClean="0">
                <a:solidFill>
                  <a:srgbClr val="FF0000"/>
                </a:solidFill>
              </a:rPr>
              <a:t>Snow at low latitudes </a:t>
            </a:r>
            <a:r>
              <a:rPr lang="en-US" sz="2400" dirty="0" smtClean="0"/>
              <a:t>– albedo from 0.28 to 0.60; then oceans start to freeze, from 0.06 to 0.60</a:t>
            </a:r>
            <a:br>
              <a:rPr lang="en-US" sz="2400" dirty="0" smtClean="0"/>
            </a:br>
            <a:r>
              <a:rPr lang="en-US" sz="2400" dirty="0" smtClean="0"/>
              <a:t>4. </a:t>
            </a:r>
            <a:r>
              <a:rPr lang="en-US" sz="2400" dirty="0" smtClean="0">
                <a:solidFill>
                  <a:srgbClr val="FF0000"/>
                </a:solidFill>
              </a:rPr>
              <a:t>Locks into a Slushball phase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15" y="76200"/>
            <a:ext cx="493221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6878" y="3581400"/>
            <a:ext cx="25908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Flood basalt events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3505200" cy="3429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70C0"/>
                </a:solidFill>
              </a:rPr>
              <a:t>One model of a Slushball Earth: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400" dirty="0" smtClean="0"/>
              <a:t>Requirements:</a:t>
            </a:r>
            <a:br>
              <a:rPr lang="en-US" sz="2400" dirty="0" smtClean="0"/>
            </a:br>
            <a:r>
              <a:rPr lang="en-US" sz="2400" dirty="0" smtClean="0"/>
              <a:t>1. Significant continental land mass near the equator, and</a:t>
            </a:r>
            <a:br>
              <a:rPr lang="en-US" sz="2400" dirty="0" smtClean="0"/>
            </a:br>
            <a:r>
              <a:rPr lang="en-US" sz="2400" dirty="0" smtClean="0"/>
              <a:t>2. A trigger event</a:t>
            </a:r>
            <a:br>
              <a:rPr lang="en-US" sz="2400" dirty="0" smtClean="0"/>
            </a:br>
            <a:r>
              <a:rPr lang="en-US" sz="2400" dirty="0" smtClean="0"/>
              <a:t>	a) asteroid impact</a:t>
            </a:r>
            <a:br>
              <a:rPr lang="en-US" sz="2400" dirty="0" smtClean="0"/>
            </a:br>
            <a:r>
              <a:rPr lang="en-US" sz="2400" dirty="0" smtClean="0"/>
              <a:t>	b) super volcano</a:t>
            </a:r>
            <a:br>
              <a:rPr lang="en-US" sz="2400" dirty="0" smtClean="0"/>
            </a:br>
            <a:r>
              <a:rPr lang="en-US" sz="2400" dirty="0" smtClean="0"/>
              <a:t>	c)other</a:t>
            </a:r>
            <a:br>
              <a:rPr lang="en-US" sz="2400" dirty="0" smtClean="0"/>
            </a:br>
            <a:r>
              <a:rPr lang="en-US" sz="2400" dirty="0" smtClean="0"/>
              <a:t>3. What brought us out of it?</a:t>
            </a:r>
            <a:r>
              <a:rPr lang="en-US" sz="2400" dirty="0"/>
              <a:t>	</a:t>
            </a:r>
            <a:r>
              <a:rPr lang="en-US" sz="2400" dirty="0" smtClean="0"/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) CO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rose to 13% 	(vs current 0.04%)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/>
              <a:t>	</a:t>
            </a:r>
            <a:r>
              <a:rPr lang="en-US" sz="2400" dirty="0" smtClean="0"/>
              <a:t>b) oceans thaw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c) eventually the    	land mass split up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15" y="76200"/>
            <a:ext cx="493221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9224" y="3762902"/>
            <a:ext cx="25908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Flood basalt events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334000" y="4049994"/>
            <a:ext cx="797029" cy="10668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10200" y="4038600"/>
            <a:ext cx="7208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84682" y="4038600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67200" y="4038600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4038600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4059252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https://upload.wikimedia.org/wikipedia/commons/f/f8/Ice_Age_Tempera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4" y="536664"/>
            <a:ext cx="765506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7825853" y="4059965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03662" y="4049994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67200" y="4069935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40774" y="4069935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576295" y="4057828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5800" y="4724400"/>
            <a:ext cx="890495" cy="609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0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971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Axial precession 26,000 years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1371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Eccentricity 96,000 and 413,000 years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724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Benthic </a:t>
            </a:r>
            <a:r>
              <a:rPr lang="en-US" sz="1400" dirty="0" err="1" smtClean="0">
                <a:sym typeface="Symbol"/>
              </a:rPr>
              <a:t>forams</a:t>
            </a:r>
            <a:r>
              <a:rPr lang="en-US" sz="1400" dirty="0" smtClean="0">
                <a:sym typeface="Symbol"/>
              </a:rPr>
              <a:t> </a:t>
            </a:r>
            <a:r>
              <a:rPr lang="en-US" sz="1400" baseline="30000" dirty="0" smtClean="0">
                <a:sym typeface="Symbol"/>
              </a:rPr>
              <a:t>18</a:t>
            </a:r>
            <a:r>
              <a:rPr lang="en-US" sz="1400" dirty="0" smtClean="0">
                <a:sym typeface="Symbol"/>
              </a:rPr>
              <a:t>O (‰)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49979" y="5713511"/>
            <a:ext cx="1283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Vostok</a:t>
            </a:r>
            <a:r>
              <a:rPr lang="en-US" sz="1400" dirty="0" smtClean="0"/>
              <a:t> ice core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4955232"/>
            <a:ext cx="3429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0" y="152400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Milankovitch Cycles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6444734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dirty="0" err="1" smtClean="0"/>
              <a:t>kiloyears</a:t>
            </a:r>
            <a:r>
              <a:rPr lang="en-US" dirty="0" smtClean="0"/>
              <a:t>           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7" y="16391"/>
            <a:ext cx="5855621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2500" y="1146614"/>
            <a:ext cx="1257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Eccentricity 96,000 and 413,000 years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743200"/>
            <a:ext cx="14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Axial precession 26,000 years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7972" y="4585900"/>
            <a:ext cx="1848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Temperature from benthic </a:t>
            </a:r>
            <a:r>
              <a:rPr lang="en-US" sz="1400" dirty="0" err="1" smtClean="0"/>
              <a:t>forams</a:t>
            </a:r>
            <a:r>
              <a:rPr lang="en-US" sz="1400" dirty="0" smtClean="0"/>
              <a:t> (shells) </a:t>
            </a:r>
            <a:r>
              <a:rPr lang="en-US" sz="1400" dirty="0" smtClean="0">
                <a:sym typeface="Symbol"/>
              </a:rPr>
              <a:t></a:t>
            </a:r>
            <a:r>
              <a:rPr lang="en-US" sz="1400" baseline="30000" dirty="0" smtClean="0">
                <a:sym typeface="Symbol"/>
              </a:rPr>
              <a:t>18  </a:t>
            </a:r>
            <a:r>
              <a:rPr lang="en-US" sz="1400" dirty="0" smtClean="0">
                <a:sym typeface="Symbol"/>
              </a:rPr>
              <a:t>O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1885278"/>
            <a:ext cx="1981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Good news? If you solve this problem, you will be famous!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Bad news: We are seriously messing with a climate system we don’t fully understand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7972" y="3581400"/>
            <a:ext cx="6343828" cy="6096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8319" y="5498068"/>
            <a:ext cx="123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Temperature from ice cores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408319" y="4343400"/>
            <a:ext cx="6373481" cy="1828800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334000" y="4049994"/>
            <a:ext cx="797029" cy="10668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10200" y="4038600"/>
            <a:ext cx="7208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84682" y="4038600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67200" y="4038600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4038600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4059252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https://upload.wikimedia.org/wikipedia/commons/f/f8/Ice_Age_Tempera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4" y="536664"/>
            <a:ext cx="765506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7825853" y="4059965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03662" y="4049994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67200" y="4069935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40774" y="4069935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576295" y="4057828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5800" y="4724400"/>
            <a:ext cx="890495" cy="609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10400" y="140833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5867400"/>
            <a:ext cx="1828800" cy="369332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dirty="0" smtClean="0"/>
              <a:t>Greenland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85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1" y="76200"/>
            <a:ext cx="8001000" cy="5524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0" dirty="0" smtClean="0"/>
              <a:t>Did a volcano trigger a sudden cooling of the Earth?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806345"/>
            <a:ext cx="251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Iceland,</a:t>
            </a:r>
            <a:r>
              <a:rPr lang="en-US" dirty="0"/>
              <a:t> April 17, 2010, </a:t>
            </a:r>
            <a:r>
              <a:rPr lang="en-US" dirty="0" err="1" smtClean="0"/>
              <a:t>Eyjafyallajokull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smtClean="0"/>
              <a:t> Volcanic Explosive Index (VEI) 4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40425"/>
              </p:ext>
            </p:extLst>
          </p:nvPr>
        </p:nvGraphicFramePr>
        <p:xfrm>
          <a:off x="-9970" y="3657600"/>
          <a:ext cx="9144000" cy="2994897"/>
        </p:xfrm>
        <a:graphic>
          <a:graphicData uri="http://schemas.openxmlformats.org/drawingml/2006/table">
            <a:tbl>
              <a:tblPr/>
              <a:tblGrid>
                <a:gridCol w="918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8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to 10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St. Helens (1980)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to 100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Ultra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Krakatau (1883)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~ 1.2 C)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to 1000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Pinatubo (1991) (-0.5 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Tambora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1815) 150 km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2,400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5,000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Taupo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Toba (74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Yellowstone, (2.1 ma)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Garita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CO (25 ma)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5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2057400"/>
          </a:xfrm>
        </p:spPr>
        <p:txBody>
          <a:bodyPr/>
          <a:lstStyle/>
          <a:p>
            <a:r>
              <a:rPr lang="en-US" sz="4000" dirty="0" smtClean="0"/>
              <a:t>Take home message:</a:t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The Earth balances on an energy knife edge,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 and 12,000 years ago, it fell off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(… </a:t>
            </a:r>
            <a:r>
              <a:rPr lang="en-US" sz="2000" dirty="0" smtClean="0">
                <a:solidFill>
                  <a:schemeClr val="tx1"/>
                </a:solidFill>
              </a:rPr>
              <a:t>and it seriously wobbled in 1816…)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4114800"/>
          </a:xfrm>
        </p:spPr>
        <p:txBody>
          <a:bodyPr/>
          <a:lstStyle/>
          <a:p>
            <a:r>
              <a:rPr lang="en-US" sz="2800" dirty="0" smtClean="0"/>
              <a:t>Past disasters with aerosol components: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The “Snowball/Slushball Earths”,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 Permian and Yucatan extinctions</a:t>
            </a:r>
          </a:p>
          <a:p>
            <a:r>
              <a:rPr lang="en-US" sz="2800" dirty="0" smtClean="0"/>
              <a:t>Aerosols and climate, - 450 </a:t>
            </a:r>
            <a:r>
              <a:rPr lang="en-US" sz="2800" dirty="0" err="1" smtClean="0"/>
              <a:t>kyears</a:t>
            </a:r>
            <a:r>
              <a:rPr lang="en-US" sz="2800" dirty="0" smtClean="0"/>
              <a:t> to – 1,000 years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The Ice ages and the Younger Dryas mystery</a:t>
            </a:r>
          </a:p>
          <a:p>
            <a:pPr lvl="2"/>
            <a:r>
              <a:rPr lang="en-US" sz="2000" b="1" dirty="0" smtClean="0"/>
              <a:t>UCD data on Greenland ice cores</a:t>
            </a:r>
          </a:p>
          <a:p>
            <a:r>
              <a:rPr lang="en-US" sz="2800" dirty="0" smtClean="0"/>
              <a:t>Aerosols and climate, - 1,000 years to + 85 years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Current climate change </a:t>
            </a:r>
          </a:p>
          <a:p>
            <a:pPr lvl="2"/>
            <a:r>
              <a:rPr lang="en-US" sz="2000" b="1" dirty="0" smtClean="0"/>
              <a:t>UCD data on Greenland aerosols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132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814"/>
            <a:ext cx="9067800" cy="569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533400"/>
          </a:xfrm>
          <a:solidFill>
            <a:srgbClr val="FF0000">
              <a:alpha val="67000"/>
            </a:srgbClr>
          </a:solidFill>
        </p:spPr>
        <p:txBody>
          <a:bodyPr/>
          <a:lstStyle/>
          <a:p>
            <a:r>
              <a:rPr lang="en-US" sz="2800" dirty="0" smtClean="0"/>
              <a:t>New chemical data from shallow cores in Antarctica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219200"/>
            <a:ext cx="3810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Tambora</a:t>
            </a:r>
            <a:r>
              <a:rPr lang="en-US" dirty="0" smtClean="0">
                <a:solidFill>
                  <a:srgbClr val="FF0000"/>
                </a:solidFill>
              </a:rPr>
              <a:t> eruption, 1815. 1816 was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“the year without a summer”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200400"/>
            <a:ext cx="2438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Pinatubo 1991 global temp – 0.5 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28801" y="1865531"/>
            <a:ext cx="609599" cy="637975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48600" y="3881832"/>
            <a:ext cx="533400" cy="649069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0400" y="3549134"/>
            <a:ext cx="2362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Krakatoa 1883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global temp</a:t>
            </a:r>
            <a:r>
              <a:rPr lang="en-US" dirty="0" smtClean="0">
                <a:solidFill>
                  <a:srgbClr val="FF0000"/>
                </a:solidFill>
              </a:rPr>
              <a:t> -1.2 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4195465"/>
            <a:ext cx="0" cy="649069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200" y="1847793"/>
            <a:ext cx="27051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warm cycle to Ice Age temperature swing is about  - 10 to - 12 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986293"/>
            <a:ext cx="23621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estimate, - 3 to - 4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85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1" y="76200"/>
            <a:ext cx="8001000" cy="5524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0" dirty="0" smtClean="0"/>
              <a:t>Did a volcano trigger a sudden cooling of the Earth?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806345"/>
            <a:ext cx="251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Iceland,</a:t>
            </a:r>
            <a:r>
              <a:rPr lang="en-US" dirty="0"/>
              <a:t> April 17, 2010, </a:t>
            </a:r>
            <a:r>
              <a:rPr lang="en-US" dirty="0" err="1" smtClean="0"/>
              <a:t>Eyjafyallajokull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smtClean="0"/>
              <a:t> Volcanic Explosive Index (VEI) 4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84656"/>
              </p:ext>
            </p:extLst>
          </p:nvPr>
        </p:nvGraphicFramePr>
        <p:xfrm>
          <a:off x="-6766" y="3733800"/>
          <a:ext cx="9144000" cy="2994897"/>
        </p:xfrm>
        <a:graphic>
          <a:graphicData uri="http://schemas.openxmlformats.org/drawingml/2006/table">
            <a:tbl>
              <a:tblPr/>
              <a:tblGrid>
                <a:gridCol w="918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8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to 10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St. Helens (1980)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to 100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Ultra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Krakatau (1883)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~ 1.2 C)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to 1000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Pinatubo (1991) (-0.5 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Tambora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(1815)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2,400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5,000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Taupo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Toba (74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Yellowstone, (2.1 ma)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Garita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CO (25 ma)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83734" y="5791200"/>
            <a:ext cx="8763000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8" y="1286662"/>
            <a:ext cx="898366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Site of the Toba eruption 74,000 years ago in northern Sumatra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297777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105 km caldera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334000" y="4049994"/>
            <a:ext cx="797029" cy="10668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10200" y="4038600"/>
            <a:ext cx="7208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84682" y="4038600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67200" y="4038600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4038600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4059252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https://upload.wikimedia.org/wikipedia/commons/f/f8/Ice_Age_Tempera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4" y="536664"/>
            <a:ext cx="765506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7825853" y="4059965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03662" y="4049994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67200" y="4069935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40774" y="4069935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576295" y="4057828"/>
            <a:ext cx="111229" cy="10668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6601" y="990600"/>
            <a:ext cx="95250" cy="41147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29400" y="571500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Toba eruption, “nuclear winter”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85800" y="4724400"/>
            <a:ext cx="890495" cy="609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181851" y="5181598"/>
            <a:ext cx="0" cy="45720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b/b8/Vostok_Petit_data.svg/1024px-Vostok_Petit_dat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42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4001" y="9486"/>
            <a:ext cx="2133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Current level = 400 ppm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5225" y="457200"/>
            <a:ext cx="95250" cy="5863905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54874" y="6561118"/>
            <a:ext cx="1609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Toba              </a:t>
            </a:r>
            <a:r>
              <a:rPr lang="en-US" sz="1200" b="1" dirty="0" err="1" smtClean="0"/>
              <a:t>Taupo</a:t>
            </a:r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8442353" y="5867400"/>
            <a:ext cx="152400" cy="453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69249" y="5108961"/>
            <a:ext cx="96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Younger Dryas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934450" y="719335"/>
            <a:ext cx="0" cy="1947665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8597602" y="32047"/>
            <a:ext cx="533401" cy="5334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95975" y="4724399"/>
            <a:ext cx="24860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Dust concentration in ice cores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8269925" y="457200"/>
            <a:ext cx="95250" cy="5863905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4" grpId="0" animBg="1"/>
      <p:bldP spid="5" grpId="0"/>
      <p:bldP spid="2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9202"/>
            <a:ext cx="80010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14400"/>
          </a:xfrm>
        </p:spPr>
        <p:txBody>
          <a:bodyPr/>
          <a:lstStyle/>
          <a:p>
            <a:r>
              <a:rPr lang="en-US" sz="2800" dirty="0" smtClean="0"/>
              <a:t>Our work – the mysterious Younger Dryas ice age (Greenland </a:t>
            </a:r>
            <a:r>
              <a:rPr lang="en-US" sz="2800" dirty="0" err="1" smtClean="0"/>
              <a:t>Stadial</a:t>
            </a:r>
            <a:r>
              <a:rPr lang="en-US" sz="2800" dirty="0" smtClean="0"/>
              <a:t> 1 GS-1)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Problem: these changes happened so rapidly!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10968" y="5943600"/>
            <a:ext cx="533400" cy="544965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5943600"/>
            <a:ext cx="1828800" cy="54901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6888" y="5180422"/>
            <a:ext cx="472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Paris Accords: +1.5 C (2 C?) in 85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534091"/>
            <a:ext cx="474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Dryas:               ± 10 C in~150 years (1,2)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Younger </a:t>
            </a:r>
            <a:r>
              <a:rPr lang="en-US" b="1" dirty="0" smtClean="0">
                <a:solidFill>
                  <a:srgbClr val="00B050"/>
                </a:solidFill>
              </a:rPr>
              <a:t>Dryas ±   9 C in ~ 22 years (5,7)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n 2"/>
          <p:cNvSpPr/>
          <p:nvPr/>
        </p:nvSpPr>
        <p:spPr bwMode="auto">
          <a:xfrm>
            <a:off x="8051034" y="1828800"/>
            <a:ext cx="381000" cy="381000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Arrow Connector 8"/>
          <p:cNvCxnSpPr>
            <a:endCxn id="3" idx="2"/>
          </p:cNvCxnSpPr>
          <p:nvPr/>
        </p:nvCxnSpPr>
        <p:spPr bwMode="auto">
          <a:xfrm flipV="1">
            <a:off x="8241534" y="2209800"/>
            <a:ext cx="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914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en-US" dirty="0" smtClean="0"/>
              <a:t>Millimeter wide annual layers in Greenland Ice Cores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0"/>
            <a:ext cx="92202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809942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5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" y="1286662"/>
            <a:ext cx="89757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NSF/NOAA Greenland Summit site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2700" dirty="0" smtClean="0"/>
              <a:t>38</a:t>
            </a:r>
            <a:r>
              <a:rPr lang="en-US" sz="2700" baseline="30000" dirty="0" smtClean="0"/>
              <a:t>o</a:t>
            </a:r>
            <a:r>
              <a:rPr lang="en-US" sz="2700" dirty="0" smtClean="0"/>
              <a:t> 28’ 11.4” west, 72</a:t>
            </a:r>
            <a:r>
              <a:rPr lang="en-US" sz="2700" baseline="30000" dirty="0" smtClean="0"/>
              <a:t>o</a:t>
            </a:r>
            <a:r>
              <a:rPr lang="en-US" sz="2700" dirty="0" smtClean="0"/>
              <a:t> 34’ 25.25” N, elevation   3192 m (10,533 </a:t>
            </a:r>
            <a:r>
              <a:rPr lang="en-US" sz="3200" dirty="0" err="1" smtClean="0"/>
              <a:t>ft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 bwMode="auto">
          <a:xfrm>
            <a:off x="2590800" y="5956419"/>
            <a:ext cx="609600" cy="609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1198311"/>
            <a:ext cx="2841625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20663" y="1603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tx2"/>
                </a:solidFill>
              </a:rPr>
              <a:t>DELTA Group slotted 8 DRUM Impactor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305300" y="1103313"/>
            <a:ext cx="43815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•"/>
            </a:pPr>
            <a:r>
              <a:rPr lang="en-US" altLang="en-US" sz="2000" b="1" dirty="0"/>
              <a:t>8 size ranges: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Inlet ( </a:t>
            </a:r>
            <a:r>
              <a:rPr lang="en-US" altLang="en-US" b="1" dirty="0">
                <a:cs typeface="Times New Roman" pitchFamily="18" charset="0"/>
              </a:rPr>
              <a:t>~</a:t>
            </a:r>
            <a:r>
              <a:rPr lang="en-US" altLang="en-US" b="1" dirty="0"/>
              <a:t> 12) to 5.0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5.0 to 2.5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l-GR" altLang="en-US" b="1" dirty="0">
              <a:cs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2.5 to 1.15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1.15 to 0.75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0.75 to 0.56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0.56 to 0.34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0.34 to 0.26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0.26 to 0.09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r>
              <a:rPr lang="en-US" altLang="en-US" b="1" dirty="0"/>
              <a:t>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•"/>
            </a:pPr>
            <a:r>
              <a:rPr lang="en-US" altLang="en-US" sz="2000" b="1" dirty="0"/>
              <a:t>10.4 l/min, critical orifice control, ¼ </a:t>
            </a:r>
            <a:r>
              <a:rPr lang="en-US" altLang="en-US" sz="2000" b="1" dirty="0" err="1"/>
              <a:t>hp</a:t>
            </a:r>
            <a:r>
              <a:rPr lang="en-US" altLang="en-US" sz="2000" b="1" dirty="0"/>
              <a:t> pump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•"/>
            </a:pPr>
            <a:r>
              <a:rPr lang="en-US" altLang="en-US" sz="2000" b="1" dirty="0"/>
              <a:t>6.5 x 168 mm Mylar strips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•"/>
            </a:pPr>
            <a:r>
              <a:rPr lang="en-US" altLang="en-US" sz="2000" b="1" dirty="0"/>
              <a:t>For 42 day run, 4 mm/day,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en-US" sz="2000" b="1" dirty="0"/>
              <a:t>     </a:t>
            </a:r>
            <a:r>
              <a:rPr lang="en-US" altLang="en-US" sz="2000" b="1" dirty="0">
                <a:solidFill>
                  <a:srgbClr val="FF0000"/>
                </a:solidFill>
              </a:rPr>
              <a:t>time resolution = 1 hr.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•"/>
            </a:pPr>
            <a:r>
              <a:rPr lang="en-US" altLang="en-US" sz="2000" b="1" dirty="0"/>
              <a:t>Field portable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10 kg, 43 </a:t>
            </a:r>
            <a:r>
              <a:rPr lang="en-US" altLang="en-US" b="1" dirty="0">
                <a:cs typeface="Times New Roman" pitchFamily="18" charset="0"/>
              </a:rPr>
              <a:t>× 22</a:t>
            </a:r>
            <a:r>
              <a:rPr lang="en-US" altLang="en-US" b="1" dirty="0"/>
              <a:t> </a:t>
            </a:r>
            <a:r>
              <a:rPr lang="en-US" altLang="en-US" b="1" dirty="0">
                <a:cs typeface="Times New Roman" pitchFamily="18" charset="0"/>
              </a:rPr>
              <a:t>× </a:t>
            </a:r>
            <a:r>
              <a:rPr lang="en-US" altLang="en-US" b="1" dirty="0"/>
              <a:t>13 cm</a:t>
            </a:r>
          </a:p>
        </p:txBody>
      </p:sp>
      <p:grpSp>
        <p:nvGrpSpPr>
          <p:cNvPr id="54276" name="Group 5"/>
          <p:cNvGrpSpPr>
            <a:grpSpLocks/>
          </p:cNvGrpSpPr>
          <p:nvPr/>
        </p:nvGrpSpPr>
        <p:grpSpPr bwMode="auto">
          <a:xfrm>
            <a:off x="536575" y="3419475"/>
            <a:ext cx="223838" cy="2671763"/>
            <a:chOff x="338" y="2108"/>
            <a:chExt cx="141" cy="1582"/>
          </a:xfrm>
        </p:grpSpPr>
        <p:sp>
          <p:nvSpPr>
            <p:cNvPr id="54279" name="Line 6"/>
            <p:cNvSpPr>
              <a:spLocks noChangeShapeType="1"/>
            </p:cNvSpPr>
            <p:nvPr/>
          </p:nvSpPr>
          <p:spPr bwMode="auto">
            <a:xfrm flipV="1">
              <a:off x="409" y="2115"/>
              <a:ext cx="0" cy="15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280" name="Line 7"/>
            <p:cNvSpPr>
              <a:spLocks noChangeShapeType="1"/>
            </p:cNvSpPr>
            <p:nvPr/>
          </p:nvSpPr>
          <p:spPr bwMode="auto">
            <a:xfrm>
              <a:off x="338" y="3690"/>
              <a:ext cx="1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281" name="Line 8"/>
            <p:cNvSpPr>
              <a:spLocks noChangeShapeType="1"/>
            </p:cNvSpPr>
            <p:nvPr/>
          </p:nvSpPr>
          <p:spPr bwMode="auto">
            <a:xfrm>
              <a:off x="338" y="2108"/>
              <a:ext cx="1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4277" name="Text Box 9"/>
          <p:cNvSpPr txBox="1">
            <a:spLocks noChangeArrowheads="1"/>
          </p:cNvSpPr>
          <p:nvPr/>
        </p:nvSpPr>
        <p:spPr bwMode="auto">
          <a:xfrm rot="-5400000">
            <a:off x="-37306" y="4410869"/>
            <a:ext cx="903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cs typeface="Arial" charset="0"/>
              </a:rPr>
              <a:t>43 cm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419600" y="2438400"/>
            <a:ext cx="3124200" cy="99289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8262" y="2473183"/>
            <a:ext cx="121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Optically efficient aerosols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819400" y="2286000"/>
            <a:ext cx="0" cy="6488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33600" y="2035608"/>
            <a:ext cx="0" cy="7837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828657" y="4151752"/>
            <a:ext cx="0" cy="6488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105025" y="5410200"/>
            <a:ext cx="6096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2137873" y="4084280"/>
            <a:ext cx="0" cy="7837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29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r>
              <a:rPr lang="en-US" altLang="en-US" sz="2400" b="1" dirty="0" smtClean="0"/>
              <a:t>Example: Stage </a:t>
            </a:r>
            <a:r>
              <a:rPr lang="en-US" altLang="en-US" sz="2400" b="1" dirty="0"/>
              <a:t>8 of DRUM , 0.26 &gt; D</a:t>
            </a:r>
            <a:r>
              <a:rPr lang="en-US" altLang="en-US" sz="2400" b="1" baseline="-25000" dirty="0"/>
              <a:t>p</a:t>
            </a:r>
            <a:r>
              <a:rPr lang="en-US" altLang="en-US" sz="2400" b="1" dirty="0"/>
              <a:t> &gt; 0.09 </a:t>
            </a:r>
            <a:r>
              <a:rPr lang="en-US" altLang="en-US" sz="2400" b="1" dirty="0">
                <a:cs typeface="Arial" charset="0"/>
              </a:rPr>
              <a:t>µm diameter, showing strong diurnal pattern</a:t>
            </a:r>
            <a:r>
              <a:rPr lang="en-US" altLang="en-US" sz="2400" b="1" dirty="0" smtClean="0">
                <a:cs typeface="Arial" charset="0"/>
              </a:rPr>
              <a:t>;</a:t>
            </a:r>
            <a:br>
              <a:rPr lang="en-US" altLang="en-US" sz="2400" b="1" dirty="0" smtClean="0">
                <a:cs typeface="Arial" charset="0"/>
              </a:rPr>
            </a:br>
            <a:r>
              <a:rPr lang="en-US" altLang="en-US" sz="2400" b="1" dirty="0" smtClean="0">
                <a:cs typeface="Arial" charset="0"/>
              </a:rPr>
              <a:t> </a:t>
            </a:r>
            <a:r>
              <a:rPr lang="en-US" altLang="en-US" sz="2400" b="1" dirty="0">
                <a:cs typeface="Arial" charset="0"/>
              </a:rPr>
              <a:t>the deposit shown covers 3 weeks</a:t>
            </a:r>
            <a:r>
              <a:rPr lang="en-US" altLang="en-US" sz="2400" b="1" dirty="0" smtClean="0">
                <a:cs typeface="Arial" charset="0"/>
              </a:rPr>
              <a:t>. This is from South Lake </a:t>
            </a:r>
            <a:r>
              <a:rPr lang="en-US" altLang="en-US" sz="2400" b="1" dirty="0">
                <a:cs typeface="Arial" charset="0"/>
              </a:rPr>
              <a:t>T</a:t>
            </a:r>
            <a:r>
              <a:rPr lang="en-US" altLang="en-US" sz="2400" b="1" dirty="0" smtClean="0">
                <a:cs typeface="Arial" charset="0"/>
              </a:rPr>
              <a:t>ahoe</a:t>
            </a:r>
            <a:endParaRPr lang="el-GR" altLang="en-US" sz="2400" b="1" dirty="0">
              <a:cs typeface="Arial" charset="0"/>
            </a:endParaRPr>
          </a:p>
        </p:txBody>
      </p:sp>
      <p:pic>
        <p:nvPicPr>
          <p:cNvPr id="16388" name="Picture 4" descr="SAWA_stage_8_dr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0"/>
            <a:ext cx="8229600" cy="4494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1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loud"/>
          <p:cNvSpPr>
            <a:spLocks noChangeAspect="1" noEditPoints="1" noChangeArrowheads="1"/>
          </p:cNvSpPr>
          <p:nvPr/>
        </p:nvSpPr>
        <p:spPr bwMode="auto">
          <a:xfrm>
            <a:off x="381000" y="2438400"/>
            <a:ext cx="83820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1524000" y="1600200"/>
            <a:ext cx="381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905000" y="1600200"/>
            <a:ext cx="1066800" cy="449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914400" y="1371600"/>
            <a:ext cx="533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3124200" y="1600200"/>
            <a:ext cx="762000" cy="449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1524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Sunlight (6000 </a:t>
            </a:r>
            <a:r>
              <a:rPr lang="en-US" b="1" dirty="0" smtClean="0">
                <a:solidFill>
                  <a:srgbClr val="FFFFFF"/>
                </a:solidFill>
              </a:rPr>
              <a:t>K, </a:t>
            </a:r>
            <a:r>
              <a:rPr lang="en-US" b="1" dirty="0">
                <a:solidFill>
                  <a:srgbClr val="FFFFFF"/>
                </a:solidFill>
              </a:rPr>
              <a:t>0.4 to 0.6 </a:t>
            </a:r>
            <a:r>
              <a:rPr lang="en-US" b="1" dirty="0">
                <a:solidFill>
                  <a:srgbClr val="FFFFFF"/>
                </a:solidFill>
                <a:sym typeface="Symbol" pitchFamily="18" charset="2"/>
              </a:rPr>
              <a:t></a:t>
            </a:r>
            <a:r>
              <a:rPr lang="en-US" b="1" dirty="0">
                <a:solidFill>
                  <a:srgbClr val="FFFFFF"/>
                </a:solidFill>
              </a:rPr>
              <a:t>m), 1353 </a:t>
            </a:r>
            <a:r>
              <a:rPr lang="en-US" b="1" dirty="0" smtClean="0">
                <a:solidFill>
                  <a:srgbClr val="FFFFFF"/>
                </a:solidFill>
              </a:rPr>
              <a:t>w/m</a:t>
            </a:r>
            <a:r>
              <a:rPr lang="en-US" b="1" baseline="30000" dirty="0" smtClean="0">
                <a:solidFill>
                  <a:srgbClr val="FFFFFF"/>
                </a:solidFill>
              </a:rPr>
              <a:t>2</a:t>
            </a:r>
            <a:r>
              <a:rPr lang="en-US" b="1" dirty="0" smtClean="0">
                <a:solidFill>
                  <a:srgbClr val="FFFFFF"/>
                </a:solidFill>
              </a:rPr>
              <a:t> 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6248400" y="3048000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7620000" y="3048000"/>
            <a:ext cx="76200" cy="304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6858000" y="13716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676400" y="1066800"/>
            <a:ext cx="876300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100%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28600" y="13716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31%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 flipH="1">
            <a:off x="3124200" y="13716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4%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57200" y="5029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33CCCC"/>
                </a:solidFill>
              </a:rPr>
              <a:t>2/3 oceans</a:t>
            </a:r>
            <a:r>
              <a:rPr lang="en-US">
                <a:solidFill>
                  <a:srgbClr val="FFFFFF"/>
                </a:solidFill>
              </a:rPr>
              <a:t>, </a:t>
            </a:r>
            <a:r>
              <a:rPr lang="en-US" b="1">
                <a:solidFill>
                  <a:srgbClr val="FFFFFF"/>
                </a:solidFill>
              </a:rPr>
              <a:t>1/3 land</a:t>
            </a:r>
          </a:p>
        </p:txBody>
      </p:sp>
      <p:sp>
        <p:nvSpPr>
          <p:cNvPr id="6161" name="Cloud"/>
          <p:cNvSpPr>
            <a:spLocks noChangeAspect="1" noEditPoints="1" noChangeArrowheads="1"/>
          </p:cNvSpPr>
          <p:nvPr/>
        </p:nvSpPr>
        <p:spPr bwMode="auto">
          <a:xfrm>
            <a:off x="4114800" y="3962400"/>
            <a:ext cx="914400" cy="6143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 flipV="1">
            <a:off x="4572000" y="4800600"/>
            <a:ext cx="14288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191000" y="3657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rain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590800" y="22098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19%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2286000" y="2895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279377" y="3777734"/>
            <a:ext cx="1006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50%  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381000" y="6248400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Variable, average = 46%</a:t>
            </a:r>
            <a:endParaRPr lang="en-US" b="1" dirty="0">
              <a:solidFill>
                <a:srgbClr val="33CCCC"/>
              </a:solidFill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3962400" y="38100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800600" y="48006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23%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114800" y="31242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10%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H="1">
            <a:off x="5334000" y="29718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V="1">
            <a:off x="6248400" y="1295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50" name="Text Box 3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dirty="0" smtClean="0">
                <a:effectLst/>
              </a:rPr>
              <a:t>    Short wavelength cycle,  </a:t>
            </a:r>
            <a:endParaRPr lang="en-US" sz="2000" b="1" dirty="0" smtClean="0">
              <a:solidFill>
                <a:srgbClr val="FF505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2407" y="1017223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(albedo = 0.09)</a:t>
            </a:r>
            <a:endParaRPr lang="en-US" dirty="0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895850" y="158097"/>
            <a:ext cx="1123950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CCCC"/>
                </a:solidFill>
              </a:rPr>
              <a:t>= 100%</a:t>
            </a:r>
            <a:endParaRPr lang="en-US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69" grpId="0"/>
      <p:bldP spid="6170" grpId="0"/>
      <p:bldP spid="2" grpId="0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1198311"/>
            <a:ext cx="2841625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20663" y="1603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tx2"/>
                </a:solidFill>
              </a:rPr>
              <a:t>DELTA Group slotted 8 DRUM Impactor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305300" y="1103313"/>
            <a:ext cx="43815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•"/>
            </a:pPr>
            <a:r>
              <a:rPr lang="en-US" altLang="en-US" sz="2000" b="1" dirty="0"/>
              <a:t>8 size ranges: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Inlet ( </a:t>
            </a:r>
            <a:r>
              <a:rPr lang="en-US" altLang="en-US" b="1" dirty="0">
                <a:cs typeface="Times New Roman" pitchFamily="18" charset="0"/>
              </a:rPr>
              <a:t>~</a:t>
            </a:r>
            <a:r>
              <a:rPr lang="en-US" altLang="en-US" b="1" dirty="0"/>
              <a:t> 12) to 5.0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5.0 to 2.5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l-GR" altLang="en-US" b="1" dirty="0">
              <a:cs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2.5 to 1.15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1.15 to 0.75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0.75 to 0.56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0.56 to 0.34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0.34 to 0.26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endParaRPr lang="en-US" altLang="en-US" b="1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0.26 to 0.09 </a:t>
            </a:r>
            <a:r>
              <a:rPr lang="el-GR" altLang="en-US" b="1" dirty="0">
                <a:cs typeface="Times New Roman" pitchFamily="18" charset="0"/>
              </a:rPr>
              <a:t>μ</a:t>
            </a:r>
            <a:r>
              <a:rPr lang="en-US" altLang="en-US" b="1" dirty="0">
                <a:cs typeface="Times New Roman" pitchFamily="18" charset="0"/>
              </a:rPr>
              <a:t>m</a:t>
            </a:r>
            <a:r>
              <a:rPr lang="en-US" altLang="en-US" b="1" dirty="0"/>
              <a:t>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•"/>
            </a:pPr>
            <a:r>
              <a:rPr lang="en-US" altLang="en-US" sz="2000" b="1" dirty="0"/>
              <a:t>10.4 l/min, critical orifice control, ¼ </a:t>
            </a:r>
            <a:r>
              <a:rPr lang="en-US" altLang="en-US" sz="2000" b="1" dirty="0" err="1"/>
              <a:t>hp</a:t>
            </a:r>
            <a:r>
              <a:rPr lang="en-US" altLang="en-US" sz="2000" b="1" dirty="0"/>
              <a:t> pump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•"/>
            </a:pPr>
            <a:r>
              <a:rPr lang="en-US" altLang="en-US" sz="2000" b="1" dirty="0"/>
              <a:t>6.5 x 168 mm Mylar strips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•"/>
            </a:pPr>
            <a:r>
              <a:rPr lang="en-US" altLang="en-US" sz="2000" b="1" dirty="0"/>
              <a:t>For </a:t>
            </a:r>
            <a:r>
              <a:rPr lang="en-US" altLang="en-US" sz="2000" b="1" dirty="0" smtClean="0"/>
              <a:t>24 week run</a:t>
            </a:r>
            <a:r>
              <a:rPr lang="en-US" altLang="en-US" sz="2000" b="1" dirty="0"/>
              <a:t>, </a:t>
            </a:r>
            <a:r>
              <a:rPr lang="en-US" altLang="en-US" sz="2000" b="1" dirty="0" smtClean="0"/>
              <a:t>1 </a:t>
            </a:r>
            <a:r>
              <a:rPr lang="en-US" altLang="en-US" sz="2000" b="1" dirty="0"/>
              <a:t>mm/day,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en-US" sz="2000" b="1" dirty="0"/>
              <a:t>     </a:t>
            </a:r>
            <a:r>
              <a:rPr lang="en-US" altLang="en-US" sz="2000" b="1" dirty="0">
                <a:solidFill>
                  <a:srgbClr val="FF0000"/>
                </a:solidFill>
              </a:rPr>
              <a:t>time resolution =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12 </a:t>
            </a:r>
            <a:r>
              <a:rPr lang="en-US" altLang="en-US" sz="2000" b="1" dirty="0">
                <a:solidFill>
                  <a:srgbClr val="FF0000"/>
                </a:solidFill>
              </a:rPr>
              <a:t>hr.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•"/>
            </a:pPr>
            <a:r>
              <a:rPr lang="en-US" altLang="en-US" sz="2000" b="1" dirty="0"/>
              <a:t>Field portable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•"/>
            </a:pPr>
            <a:r>
              <a:rPr lang="en-US" altLang="en-US" b="1" dirty="0"/>
              <a:t>10 kg, 43 </a:t>
            </a:r>
            <a:r>
              <a:rPr lang="en-US" altLang="en-US" b="1" dirty="0">
                <a:cs typeface="Times New Roman" pitchFamily="18" charset="0"/>
              </a:rPr>
              <a:t>× 22</a:t>
            </a:r>
            <a:r>
              <a:rPr lang="en-US" altLang="en-US" b="1" dirty="0"/>
              <a:t> </a:t>
            </a:r>
            <a:r>
              <a:rPr lang="en-US" altLang="en-US" b="1" dirty="0">
                <a:cs typeface="Times New Roman" pitchFamily="18" charset="0"/>
              </a:rPr>
              <a:t>× </a:t>
            </a:r>
            <a:r>
              <a:rPr lang="en-US" altLang="en-US" b="1" dirty="0"/>
              <a:t>13 cm</a:t>
            </a:r>
          </a:p>
        </p:txBody>
      </p:sp>
      <p:grpSp>
        <p:nvGrpSpPr>
          <p:cNvPr id="54276" name="Group 5"/>
          <p:cNvGrpSpPr>
            <a:grpSpLocks/>
          </p:cNvGrpSpPr>
          <p:nvPr/>
        </p:nvGrpSpPr>
        <p:grpSpPr bwMode="auto">
          <a:xfrm>
            <a:off x="536575" y="3419475"/>
            <a:ext cx="223838" cy="2671763"/>
            <a:chOff x="338" y="2108"/>
            <a:chExt cx="141" cy="1582"/>
          </a:xfrm>
        </p:grpSpPr>
        <p:sp>
          <p:nvSpPr>
            <p:cNvPr id="54279" name="Line 6"/>
            <p:cNvSpPr>
              <a:spLocks noChangeShapeType="1"/>
            </p:cNvSpPr>
            <p:nvPr/>
          </p:nvSpPr>
          <p:spPr bwMode="auto">
            <a:xfrm flipV="1">
              <a:off x="409" y="2115"/>
              <a:ext cx="0" cy="15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280" name="Line 7"/>
            <p:cNvSpPr>
              <a:spLocks noChangeShapeType="1"/>
            </p:cNvSpPr>
            <p:nvPr/>
          </p:nvSpPr>
          <p:spPr bwMode="auto">
            <a:xfrm>
              <a:off x="338" y="3690"/>
              <a:ext cx="1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281" name="Line 8"/>
            <p:cNvSpPr>
              <a:spLocks noChangeShapeType="1"/>
            </p:cNvSpPr>
            <p:nvPr/>
          </p:nvSpPr>
          <p:spPr bwMode="auto">
            <a:xfrm>
              <a:off x="338" y="2108"/>
              <a:ext cx="1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4277" name="Text Box 9"/>
          <p:cNvSpPr txBox="1">
            <a:spLocks noChangeArrowheads="1"/>
          </p:cNvSpPr>
          <p:nvPr/>
        </p:nvSpPr>
        <p:spPr bwMode="auto">
          <a:xfrm rot="-5400000">
            <a:off x="-37306" y="4410869"/>
            <a:ext cx="903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cs typeface="Arial" charset="0"/>
              </a:rPr>
              <a:t>43 cm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267200" y="4800600"/>
            <a:ext cx="3657600" cy="3810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" y="25801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24600" y="1981200"/>
            <a:ext cx="2057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UC Davis DRUM sampler in tunnel under circa 6 feet of snow</a:t>
            </a:r>
          </a:p>
        </p:txBody>
      </p:sp>
    </p:spTree>
    <p:extLst>
      <p:ext uri="{BB962C8B-B14F-4D97-AF65-F5344CB8AC3E}">
        <p14:creationId xmlns:p14="http://schemas.microsoft.com/office/powerpoint/2010/main" val="37535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Greenland DRUM strips against white background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Date scale is approximate; fine soot from Summit diesels will set final dates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60" y="5648723"/>
            <a:ext cx="712968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11" y="4962970"/>
            <a:ext cx="7615726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70" y="4250108"/>
            <a:ext cx="7467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11" y="3657600"/>
            <a:ext cx="74059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74" y="3048000"/>
            <a:ext cx="7691926" cy="5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7" y="2357214"/>
            <a:ext cx="7468312" cy="52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2569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34764"/>
            <a:ext cx="7028340" cy="54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076" y="1241554"/>
            <a:ext cx="1143000" cy="5047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 to 5.0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5.0 to 2.5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2.5 to1.15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1.15 to 0.75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0.75 to 0.56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0.56 to 0.34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0.34 to 0.26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0.26 to 0.09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400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July 16 2015      8/1      9/1      10/1      11/1     12/1      1/1     2/1     3/1      4/1     5/1     June 1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327377" y="5619051"/>
            <a:ext cx="7250394" cy="6403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" y="1600200"/>
            <a:ext cx="8031163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5900" y="0"/>
            <a:ext cx="8308975" cy="1524000"/>
          </a:xfrm>
        </p:spPr>
        <p:txBody>
          <a:bodyPr/>
          <a:lstStyle/>
          <a:p>
            <a:pPr eaLnBrk="1" hangingPunct="1"/>
            <a:r>
              <a:rPr lang="en-US" sz="2900" dirty="0" smtClean="0"/>
              <a:t>The UC Davis/Lawrence Berkeley NL Advanced Light Source aerosol S-XRF microprobe</a:t>
            </a:r>
            <a:r>
              <a:rPr lang="en-US" sz="2600" dirty="0" smtClean="0"/>
              <a:t> –</a:t>
            </a:r>
            <a:br>
              <a:rPr lang="en-US" sz="2600" dirty="0" smtClean="0"/>
            </a:br>
            <a:r>
              <a:rPr lang="en-US" sz="2600" dirty="0" smtClean="0"/>
              <a:t> </a:t>
            </a:r>
            <a:r>
              <a:rPr lang="en-US" sz="2000" dirty="0" smtClean="0"/>
              <a:t>250,000 analyses, mostly for climate studies, continuous DRUM 8 size modes, each with 32 elements, to </a:t>
            </a:r>
            <a:r>
              <a:rPr lang="en-US" sz="2000" dirty="0" err="1" smtClean="0"/>
              <a:t>pg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1999 – 2007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1573213" y="4616450"/>
            <a:ext cx="5381625" cy="6032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787650" y="2652713"/>
            <a:ext cx="0" cy="1439862"/>
          </a:xfrm>
          <a:prstGeom prst="line">
            <a:avLst/>
          </a:prstGeom>
          <a:noFill/>
          <a:ln w="57150">
            <a:solidFill>
              <a:srgbClr val="33CCCC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902200" y="4841875"/>
            <a:ext cx="203835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X-ray beam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982913" y="2247900"/>
            <a:ext cx="1589087" cy="396875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DRUM strip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76400"/>
            <a:ext cx="8229600" cy="449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z="2800" dirty="0" smtClean="0"/>
              <a:t>A “White Beam”? You have got to be kidding!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257800"/>
          </a:xfrm>
        </p:spPr>
        <p:txBody>
          <a:bodyPr/>
          <a:lstStyle/>
          <a:p>
            <a:r>
              <a:rPr lang="en-US" sz="2400" dirty="0" smtClean="0"/>
              <a:t>In x-ray fluorescence analysis, scientist have avoided using broad spectrum “white beams” for years, because</a:t>
            </a:r>
          </a:p>
          <a:p>
            <a:pPr lvl="1"/>
            <a:r>
              <a:rPr lang="en-US" sz="2000" dirty="0" smtClean="0"/>
              <a:t>a. They give a high continuous background, reducing sensitivity,</a:t>
            </a:r>
          </a:p>
          <a:p>
            <a:pPr lvl="1"/>
            <a:r>
              <a:rPr lang="en-US" sz="2000" dirty="0" smtClean="0"/>
              <a:t>b. They make calculations of quantitative yields difficult, and </a:t>
            </a:r>
          </a:p>
          <a:p>
            <a:pPr lvl="1"/>
            <a:r>
              <a:rPr lang="en-US" sz="2000" dirty="0" smtClean="0"/>
              <a:t>c. Self absorption corrections in thick samples are hard</a:t>
            </a:r>
          </a:p>
          <a:p>
            <a:r>
              <a:rPr lang="en-US" sz="2400" dirty="0" smtClean="0"/>
              <a:t>For this reason, modern XRF uses Bragg crystals to get monochromatic x-ray beams whenever possible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a</a:t>
            </a:r>
            <a:r>
              <a:rPr lang="en-US" dirty="0" smtClean="0"/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But there is a price to pay – costs 99.9% of flux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But synchrotron x-rays are plane polarized</a:t>
            </a:r>
          </a:p>
          <a:p>
            <a:pPr lvl="1"/>
            <a:r>
              <a:rPr lang="en-US" sz="2000" dirty="0" smtClean="0"/>
              <a:t>a. We moved the detector to 90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-  removes 99% background</a:t>
            </a:r>
          </a:p>
          <a:p>
            <a:pPr lvl="1"/>
            <a:r>
              <a:rPr lang="en-US" sz="2000" dirty="0" smtClean="0"/>
              <a:t>b. We wrote programs to make calculations easy and accurate</a:t>
            </a:r>
          </a:p>
          <a:p>
            <a:pPr lvl="1"/>
            <a:r>
              <a:rPr lang="en-US" sz="2000" dirty="0" smtClean="0"/>
              <a:t>c. We have thin samples - no self absorption problems</a:t>
            </a:r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Net result: </a:t>
            </a:r>
            <a:r>
              <a:rPr lang="en-US" sz="2400" dirty="0" smtClean="0"/>
              <a:t>world class accuracy and sensitivity for ~ 42 elements in 30 sec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194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3" y="182563"/>
            <a:ext cx="8332787" cy="1549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Synchrotron-X-Ray Fluorescence (S-XRF) spectrum, 30 sec, and AXIL analysis of a remote area aerosol sample</a:t>
            </a:r>
            <a:r>
              <a:rPr lang="en-US" sz="2700" dirty="0" smtClean="0"/>
              <a:t>. </a:t>
            </a:r>
            <a:r>
              <a:rPr lang="en-US" sz="2300" dirty="0" smtClean="0">
                <a:solidFill>
                  <a:srgbClr val="FF0000"/>
                </a:solidFill>
              </a:rPr>
              <a:t>The polarized S-XRF beam suppresses the background by a factor of about 100 versus standard XRF.</a:t>
            </a:r>
            <a:r>
              <a:rPr lang="en-US" sz="2800" dirty="0" smtClean="0"/>
              <a:t> 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79600"/>
            <a:ext cx="8915400" cy="497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162800" y="3810000"/>
            <a:ext cx="1752600" cy="6191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808080"/>
                </a:solidFill>
                <a:cs typeface="Arial" charset="0"/>
              </a:rPr>
              <a:t>Co</a:t>
            </a:r>
            <a:r>
              <a:rPr lang="en-US" sz="1600" b="1" baseline="30000">
                <a:solidFill>
                  <a:srgbClr val="808080"/>
                </a:solidFill>
                <a:cs typeface="Arial" charset="0"/>
              </a:rPr>
              <a:t>57</a:t>
            </a:r>
            <a:r>
              <a:rPr lang="en-US" sz="1600" b="1">
                <a:solidFill>
                  <a:srgbClr val="808080"/>
                </a:solidFill>
                <a:cs typeface="Arial" charset="0"/>
              </a:rPr>
              <a:t> standard for dead time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7848600" y="4419600"/>
            <a:ext cx="533400" cy="609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14400" y="1905000"/>
            <a:ext cx="1600200" cy="5810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10,000 cts/channel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3400" y="6400800"/>
            <a:ext cx="1371600" cy="3365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1 ct/channel</a:t>
            </a:r>
          </a:p>
        </p:txBody>
      </p:sp>
      <p:sp>
        <p:nvSpPr>
          <p:cNvPr id="145416" name="Oval 8"/>
          <p:cNvSpPr>
            <a:spLocks noChangeArrowheads="1"/>
          </p:cNvSpPr>
          <p:nvPr/>
        </p:nvSpPr>
        <p:spPr bwMode="auto">
          <a:xfrm>
            <a:off x="5123144" y="4297319"/>
            <a:ext cx="600075" cy="1168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4257675" y="5905500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1 ng/m</a:t>
            </a:r>
            <a:r>
              <a:rPr lang="en-US" b="1" baseline="30000">
                <a:solidFill>
                  <a:srgbClr val="FF0000"/>
                </a:solidFill>
                <a:cs typeface="Arial" charset="0"/>
              </a:rPr>
              <a:t>3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266253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Background without use of the plane polarized x-rays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724400" y="2985700"/>
            <a:ext cx="9988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907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 animBg="1"/>
      <p:bldP spid="1454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46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Continuous sampling – inlet at surface, but</a:t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2000" dirty="0" smtClean="0"/>
              <a:t>DRUM in tunnel under 3 m of snow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524000" y="1828800"/>
            <a:ext cx="2057400" cy="4572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9169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Optically efficient aerosols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229600" y="6400800"/>
            <a:ext cx="6858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310630"/>
            <a:ext cx="82296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December            January             February         March           April</a:t>
            </a:r>
          </a:p>
        </p:txBody>
      </p:sp>
    </p:spTree>
    <p:extLst>
      <p:ext uri="{BB962C8B-B14F-4D97-AF65-F5344CB8AC3E}">
        <p14:creationId xmlns:p14="http://schemas.microsoft.com/office/powerpoint/2010/main" val="8066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3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/>
              <a:t>Back scattering of incoming solar radiation </a:t>
            </a:r>
          </a:p>
        </p:txBody>
      </p:sp>
      <p:pic>
        <p:nvPicPr>
          <p:cNvPr id="5325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238" y="2590800"/>
            <a:ext cx="8789987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6172200" y="1553866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K</a:t>
            </a:r>
            <a:r>
              <a:rPr lang="el-GR" altLang="en-US" sz="1800" baseline="-25000" dirty="0"/>
              <a:t>λ</a:t>
            </a:r>
            <a:r>
              <a:rPr lang="en-US" altLang="en-US" sz="1800" dirty="0"/>
              <a:t> = </a:t>
            </a:r>
            <a:r>
              <a:rPr lang="en-US" altLang="en-US" sz="1800" dirty="0">
                <a:sym typeface="Symbol" pitchFamily="18" charset="2"/>
              </a:rPr>
              <a:t>/r</a:t>
            </a:r>
            <a:r>
              <a:rPr lang="en-US" altLang="en-US" sz="1800" baseline="30000" dirty="0">
                <a:sym typeface="Symbol" pitchFamily="18" charset="2"/>
              </a:rPr>
              <a:t>2</a:t>
            </a:r>
            <a:r>
              <a:rPr lang="en-US" altLang="en-US" sz="1800" dirty="0">
                <a:sym typeface="Symbol" pitchFamily="18" charset="2"/>
              </a:rPr>
              <a:t> approaches 2 </a:t>
            </a:r>
            <a:endParaRPr lang="en-US" altLang="en-US" sz="1800" dirty="0"/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3276600" y="15240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K</a:t>
            </a:r>
            <a:r>
              <a:rPr lang="el-GR" altLang="en-US" sz="1800" baseline="-25000" dirty="0"/>
              <a:t>λ</a:t>
            </a:r>
            <a:r>
              <a:rPr lang="en-US" altLang="en-US" sz="1800" dirty="0"/>
              <a:t> = </a:t>
            </a:r>
            <a:r>
              <a:rPr lang="en-US" altLang="en-US" sz="1800" dirty="0">
                <a:sym typeface="Symbol" pitchFamily="18" charset="2"/>
              </a:rPr>
              <a:t>/r</a:t>
            </a:r>
            <a:r>
              <a:rPr lang="en-US" altLang="en-US" sz="1800" baseline="30000" dirty="0">
                <a:sym typeface="Symbol" pitchFamily="18" charset="2"/>
              </a:rPr>
              <a:t>2</a:t>
            </a:r>
            <a:r>
              <a:rPr lang="en-US" altLang="en-US" sz="1800" dirty="0">
                <a:sym typeface="Symbol" pitchFamily="18" charset="2"/>
              </a:rPr>
              <a:t> approaches 5 </a:t>
            </a:r>
            <a:endParaRPr lang="en-US" altLang="en-US" sz="1800" dirty="0"/>
          </a:p>
        </p:txBody>
      </p:sp>
      <p:sp>
        <p:nvSpPr>
          <p:cNvPr id="53254" name="TextBox 2"/>
          <p:cNvSpPr txBox="1">
            <a:spLocks noChangeArrowheads="1"/>
          </p:cNvSpPr>
          <p:nvPr/>
        </p:nvSpPr>
        <p:spPr bwMode="auto">
          <a:xfrm>
            <a:off x="482838" y="1662113"/>
            <a:ext cx="1723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Blue </a:t>
            </a:r>
            <a:r>
              <a:rPr lang="en-US" altLang="en-US" sz="1800" dirty="0" smtClean="0"/>
              <a:t>sky ~ 1/</a:t>
            </a:r>
            <a:r>
              <a:rPr lang="en-US" altLang="en-US" sz="1800" dirty="0" smtClean="0">
                <a:sym typeface="Symbol"/>
              </a:rPr>
              <a:t></a:t>
            </a:r>
            <a:r>
              <a:rPr lang="en-US" altLang="en-US" sz="1800" baseline="30000" dirty="0" smtClean="0">
                <a:sym typeface="Symbol"/>
              </a:rPr>
              <a:t>4</a:t>
            </a:r>
            <a:endParaRPr lang="en-US" altLang="en-US" sz="1800" dirty="0"/>
          </a:p>
        </p:txBody>
      </p:sp>
      <p:sp>
        <p:nvSpPr>
          <p:cNvPr id="2" name="Oval 1"/>
          <p:cNvSpPr/>
          <p:nvPr/>
        </p:nvSpPr>
        <p:spPr bwMode="auto">
          <a:xfrm>
            <a:off x="2971800" y="3429000"/>
            <a:ext cx="990600" cy="7620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057400" y="2373743"/>
            <a:ext cx="9144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971800" y="2199979"/>
            <a:ext cx="164660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Reflected light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4714430"/>
            <a:ext cx="2819400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Light from the sun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9800" y="4391264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Too few aerosol particles to scatter light effectively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1300" y="2191477"/>
            <a:ext cx="11811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Clouds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4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sz="2400" dirty="0" smtClean="0"/>
              <a:t>The deposition of soils into the Greenland ice cores represents </a:t>
            </a:r>
            <a:r>
              <a:rPr lang="en-US" sz="2400" dirty="0" smtClean="0">
                <a:solidFill>
                  <a:srgbClr val="FF0000"/>
                </a:solidFill>
              </a:rPr>
              <a:t>only the small very coarse  fraction of the aerosols above the ice sheet</a:t>
            </a:r>
          </a:p>
          <a:p>
            <a:r>
              <a:rPr lang="en-US" sz="2400" dirty="0" smtClean="0"/>
              <a:t>The aerosols that </a:t>
            </a:r>
            <a:r>
              <a:rPr lang="en-US" sz="2400" dirty="0" smtClean="0">
                <a:solidFill>
                  <a:srgbClr val="FF0000"/>
                </a:solidFill>
              </a:rPr>
              <a:t>do not deposit </a:t>
            </a:r>
            <a:r>
              <a:rPr lang="en-US" sz="2400" dirty="0" smtClean="0"/>
              <a:t>are the ones that are </a:t>
            </a:r>
            <a:r>
              <a:rPr lang="en-US" sz="2400" dirty="0" smtClean="0">
                <a:solidFill>
                  <a:srgbClr val="FF0000"/>
                </a:solidFill>
              </a:rPr>
              <a:t>most optically active</a:t>
            </a:r>
          </a:p>
          <a:p>
            <a:r>
              <a:rPr lang="en-US" sz="2400" dirty="0" smtClean="0"/>
              <a:t>These aerosols represent a significant increase in the Earth albedo and thus represent </a:t>
            </a:r>
            <a:r>
              <a:rPr lang="en-US" sz="2400" dirty="0" smtClean="0">
                <a:solidFill>
                  <a:srgbClr val="FF0000"/>
                </a:solidFill>
              </a:rPr>
              <a:t>a cooling influence</a:t>
            </a:r>
          </a:p>
          <a:p>
            <a:r>
              <a:rPr lang="en-US" sz="2400" dirty="0" smtClean="0"/>
              <a:t>Thus there was </a:t>
            </a:r>
            <a:r>
              <a:rPr lang="en-US" sz="2400" dirty="0" smtClean="0">
                <a:solidFill>
                  <a:srgbClr val="FF0000"/>
                </a:solidFill>
              </a:rPr>
              <a:t>much more cooling by dust </a:t>
            </a:r>
            <a:r>
              <a:rPr lang="en-US" sz="2400" dirty="0" smtClean="0"/>
              <a:t>during the Younger Dryas ice age than previously thought</a:t>
            </a:r>
          </a:p>
          <a:p>
            <a:r>
              <a:rPr lang="en-US" sz="2400" dirty="0" smtClean="0"/>
              <a:t>We propose to study these impacts by direct S-XRF analysis of freeze dried ice cores – </a:t>
            </a:r>
            <a:r>
              <a:rPr lang="en-US" sz="2400" dirty="0" smtClean="0">
                <a:solidFill>
                  <a:srgbClr val="FF0000"/>
                </a:solidFill>
              </a:rPr>
              <a:t>resolution? 1 month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" y="4038600"/>
            <a:ext cx="8305800" cy="6858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Current threats:    - 1,000 years to + 85 </a:t>
            </a:r>
            <a:r>
              <a:rPr lang="en-US" sz="3200" dirty="0" smtClean="0"/>
              <a:t>years - </a:t>
            </a:r>
            <a:r>
              <a:rPr lang="en-US" sz="2400" dirty="0">
                <a:solidFill>
                  <a:srgbClr val="FF0000"/>
                </a:solidFill>
              </a:rPr>
              <a:t>UCD data on Greenland </a:t>
            </a:r>
            <a:r>
              <a:rPr lang="en-US" sz="2400" dirty="0" smtClean="0">
                <a:solidFill>
                  <a:srgbClr val="FF0000"/>
                </a:solidFill>
              </a:rPr>
              <a:t>aerosols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now have 13 years of data on aerosol at the Greenland Summit site classified by</a:t>
            </a:r>
          </a:p>
          <a:p>
            <a:pPr lvl="1"/>
            <a:r>
              <a:rPr lang="en-US" sz="2400" dirty="0" smtClean="0"/>
              <a:t>8 size modes</a:t>
            </a:r>
          </a:p>
          <a:p>
            <a:pPr lvl="1"/>
            <a:r>
              <a:rPr lang="en-US" sz="2400" dirty="0" smtClean="0"/>
              <a:t>12 </a:t>
            </a:r>
            <a:r>
              <a:rPr lang="en-US" sz="2400" dirty="0" err="1" smtClean="0"/>
              <a:t>hr</a:t>
            </a:r>
            <a:r>
              <a:rPr lang="en-US" sz="2400" dirty="0" smtClean="0"/>
              <a:t> time increments</a:t>
            </a:r>
          </a:p>
          <a:p>
            <a:pPr lvl="1"/>
            <a:r>
              <a:rPr lang="en-US" sz="2400" dirty="0" smtClean="0"/>
              <a:t>Up to 42 S-XRF elements in each size mode</a:t>
            </a:r>
          </a:p>
          <a:p>
            <a:pPr lvl="1"/>
            <a:r>
              <a:rPr lang="en-US" sz="2400" dirty="0" smtClean="0"/>
              <a:t>Optical absorption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Natural aerosols </a:t>
            </a:r>
            <a:r>
              <a:rPr lang="en-US" sz="2800" dirty="0" smtClean="0"/>
              <a:t>such as dust, forest fire smoke volcanoes, </a:t>
            </a:r>
            <a:r>
              <a:rPr lang="en-US" sz="2800" dirty="0" err="1" smtClean="0"/>
              <a:t>etc</a:t>
            </a:r>
            <a:r>
              <a:rPr lang="en-US" sz="2800" dirty="0" smtClean="0"/>
              <a:t> relevant to ice cores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Anthropogenic aerosols </a:t>
            </a:r>
            <a:r>
              <a:rPr lang="en-US" sz="2800" dirty="0" smtClean="0"/>
              <a:t>from power plants, transport, industry and human initiated fires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23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T comp 61-90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The original northern hemisphere hockey stick graph of </a:t>
            </a:r>
            <a:r>
              <a:rPr lang="en-US" sz="1800" dirty="0">
                <a:hlinkClick r:id="rId4"/>
              </a:rPr>
              <a:t>Mann, Bradley &amp; Hughes 1999</a:t>
            </a:r>
            <a:r>
              <a:rPr lang="en-US" sz="1800" dirty="0"/>
              <a:t>, smoothed curve shown in blue with its uncertainty range in light blue, overlaid with green dots showing the 30-year global average of the </a:t>
            </a:r>
            <a:r>
              <a:rPr lang="en-US" sz="1800" u="sng" dirty="0">
                <a:hlinkClick r:id="rId4"/>
              </a:rPr>
              <a:t>PAGES 2k </a:t>
            </a:r>
            <a:r>
              <a:rPr lang="en-US" sz="1800" u="sng">
                <a:hlinkClick r:id="rId4"/>
              </a:rPr>
              <a:t>Consortium </a:t>
            </a:r>
            <a:r>
              <a:rPr lang="en-US" sz="1800" u="sng" smtClean="0">
                <a:hlinkClick r:id="rId4"/>
              </a:rPr>
              <a:t>2013</a:t>
            </a:r>
            <a:r>
              <a:rPr lang="en-US" sz="1800" u="sng" smtClean="0"/>
              <a:t> </a:t>
            </a:r>
            <a:r>
              <a:rPr lang="en-US" sz="1800" smtClean="0"/>
              <a:t>reconstruction</a:t>
            </a:r>
            <a:r>
              <a:rPr lang="en-US" sz="1800" dirty="0"/>
              <a:t>. The red curve shows measured global mean temperature, according to </a:t>
            </a:r>
            <a:r>
              <a:rPr lang="en-US" sz="1800" dirty="0">
                <a:hlinkClick r:id="rId5" tooltip="HadCRUT"/>
              </a:rPr>
              <a:t>HadCRUT</a:t>
            </a:r>
            <a:r>
              <a:rPr lang="en-US" sz="1800" dirty="0"/>
              <a:t>4 data from 1850 to 2013.</a:t>
            </a:r>
          </a:p>
        </p:txBody>
      </p:sp>
    </p:spTree>
    <p:extLst>
      <p:ext uri="{BB962C8B-B14F-4D97-AF65-F5344CB8AC3E}">
        <p14:creationId xmlns:p14="http://schemas.microsoft.com/office/powerpoint/2010/main" val="27671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eenland ice core data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257800"/>
          </a:xfrm>
          <a:prstGeom prst="rect">
            <a:avLst/>
          </a:prstGeom>
          <a:solidFill>
            <a:schemeClr val="tx1"/>
          </a:solidFill>
          <a:extLst/>
        </p:spPr>
      </p:pic>
      <p:cxnSp>
        <p:nvCxnSpPr>
          <p:cNvPr id="3" name="Straight Arrow Connector 2"/>
          <p:cNvCxnSpPr/>
          <p:nvPr/>
        </p:nvCxnSpPr>
        <p:spPr>
          <a:xfrm flipV="1">
            <a:off x="8686800" y="262427"/>
            <a:ext cx="0" cy="23622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96" y="228600"/>
            <a:ext cx="705670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Carbon dioxide for the past 1,000 years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18515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400 ppm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una Loa CO2"/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7467600" y="931492"/>
            <a:ext cx="457200" cy="4572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0"/>
            <a:ext cx="902707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104011"/>
            <a:ext cx="77723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Recent understanding: the oceans have a major impact on global temperature – i.e., El Nino warms, La Nina cools </a:t>
            </a:r>
            <a:r>
              <a:rPr lang="en-US" sz="2000" dirty="0">
                <a:solidFill>
                  <a:srgbClr val="FFFFFF"/>
                </a:solidFill>
              </a:rPr>
              <a:t>the world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29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P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3687763" y="5916613"/>
            <a:ext cx="3941762" cy="8397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12192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Short wavelength cycle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72440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Long </a:t>
            </a:r>
            <a:r>
              <a:rPr lang="en-US" b="1" dirty="0">
                <a:solidFill>
                  <a:srgbClr val="FF0000"/>
                </a:solidFill>
              </a:rPr>
              <a:t>wavelength 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14800" y="3048000"/>
            <a:ext cx="1905000" cy="457200"/>
          </a:xfrm>
          <a:prstGeom prst="roundRect">
            <a:avLst/>
          </a:prstGeom>
          <a:solidFill>
            <a:schemeClr val="bg2">
              <a:lumMod val="50000"/>
              <a:lumOff val="50000"/>
              <a:alpha val="49000"/>
            </a:schemeClr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019800" y="3733800"/>
            <a:ext cx="533400" cy="381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  <p:bldP spid="3" grpId="0"/>
      <p:bldP spid="4" grpId="0"/>
      <p:bldP spid="5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676400"/>
            <a:ext cx="7285037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Older Soviet designed power plants burn coal at low temperatures – result, soot. The soot coats dust aerosols and changes them from cooling to heating the world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 rot="1118270">
            <a:off x="1106429" y="2279517"/>
            <a:ext cx="5901038" cy="123153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46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Continuous sampling – inlet at surface, but</a:t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2000" dirty="0" smtClean="0"/>
              <a:t>DRUM in tunnel under 2 m of snow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7075488" y="5607050"/>
            <a:ext cx="511175" cy="5238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310630"/>
            <a:ext cx="822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December            January             February         March           April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0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73138"/>
            <a:ext cx="8991600" cy="588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5" name="Oval 3"/>
          <p:cNvSpPr>
            <a:spLocks noChangeArrowheads="1"/>
          </p:cNvSpPr>
          <p:nvPr/>
        </p:nvSpPr>
        <p:spPr bwMode="auto">
          <a:xfrm>
            <a:off x="6715125" y="3429000"/>
            <a:ext cx="914400" cy="24431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1796" name="Oval 4"/>
          <p:cNvSpPr>
            <a:spLocks noChangeArrowheads="1"/>
          </p:cNvSpPr>
          <p:nvPr/>
        </p:nvSpPr>
        <p:spPr bwMode="auto">
          <a:xfrm>
            <a:off x="7842250" y="3429000"/>
            <a:ext cx="823913" cy="24288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116638" y="3062288"/>
            <a:ext cx="884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USA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704138" y="30622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China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Continuous sampling – inlet at surface, but</a:t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1800" dirty="0" smtClean="0"/>
              <a:t>DRUM in tunnel under 3 m of snow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783" y="6314464"/>
            <a:ext cx="822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December            January             February         March           April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84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nimBg="1"/>
      <p:bldP spid="161796" grpId="0" animBg="1"/>
      <p:bldP spid="11269" grpId="0"/>
      <p:bldP spid="11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296400" cy="5715000"/>
          </a:xfr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MODIS, 08/08/2008; T avg =29.7 C, RH avg = 72%, rain = 0.0 cm, </a:t>
            </a:r>
            <a:r>
              <a:rPr lang="en-US" altLang="en-US" sz="2400" dirty="0" err="1" smtClean="0"/>
              <a:t>V</a:t>
            </a:r>
            <a:r>
              <a:rPr lang="en-US" altLang="en-US" sz="2400" baseline="-25000" dirty="0" err="1" smtClean="0"/>
              <a:t>w</a:t>
            </a:r>
            <a:r>
              <a:rPr lang="en-US" altLang="en-US" sz="2400" dirty="0" smtClean="0"/>
              <a:t> = 8.3 km/</a:t>
            </a:r>
            <a:r>
              <a:rPr lang="en-US" altLang="en-US" sz="2400" dirty="0" err="1" smtClean="0"/>
              <a:t>hr</a:t>
            </a:r>
            <a:r>
              <a:rPr lang="en-US" altLang="en-US" sz="2400" dirty="0" smtClean="0"/>
              <a:t>, Visibility = 3.6 km, PM</a:t>
            </a:r>
            <a:r>
              <a:rPr lang="en-US" altLang="en-US" sz="2400" baseline="-25000" dirty="0" smtClean="0"/>
              <a:t>10</a:t>
            </a:r>
            <a:r>
              <a:rPr lang="en-US" altLang="en-US" sz="2400" dirty="0" smtClean="0"/>
              <a:t> = 156 </a:t>
            </a:r>
            <a:r>
              <a:rPr lang="en-US" altLang="en-US" sz="2400" dirty="0" smtClean="0">
                <a:sym typeface="Symbol" pitchFamily="18" charset="2"/>
              </a:rPr>
              <a:t>g/m</a:t>
            </a:r>
            <a:r>
              <a:rPr lang="en-US" altLang="en-US" sz="2400" baseline="30000" dirty="0" smtClean="0">
                <a:sym typeface="Symbol" pitchFamily="18" charset="2"/>
              </a:rPr>
              <a:t>3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4343400" y="35814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953000" y="3429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Beijing</a:t>
            </a:r>
          </a:p>
        </p:txBody>
      </p:sp>
    </p:spTree>
    <p:extLst>
      <p:ext uri="{BB962C8B-B14F-4D97-AF65-F5344CB8AC3E}">
        <p14:creationId xmlns:p14="http://schemas.microsoft.com/office/powerpoint/2010/main" val="34851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ulfate grren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91440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65200"/>
          </a:xfrm>
        </p:spPr>
        <p:txBody>
          <a:bodyPr/>
          <a:lstStyle/>
          <a:p>
            <a:pPr eaLnBrk="1" hangingPunct="1"/>
            <a:r>
              <a:rPr lang="en-US" altLang="en-US" sz="2700" smtClean="0"/>
              <a:t>Sulfates in Greenland ice cores; US and Europe only? Note poor match &gt; 1980</a:t>
            </a:r>
          </a:p>
        </p:txBody>
      </p:sp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7659688" y="2293938"/>
            <a:ext cx="704850" cy="15890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7467600" y="1676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China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7600" y="182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4038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Sahara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3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4000" dirty="0" smtClean="0"/>
              <a:t>Greenland Summary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sz="2400" dirty="0"/>
              <a:t>The combination of </a:t>
            </a:r>
            <a:r>
              <a:rPr lang="en-US" sz="2400" dirty="0" smtClean="0"/>
              <a:t>aerosols </a:t>
            </a:r>
            <a:r>
              <a:rPr lang="en-US" sz="2400" dirty="0"/>
              <a:t>collected by </a:t>
            </a:r>
            <a:r>
              <a:rPr lang="en-US" sz="2400" dirty="0">
                <a:solidFill>
                  <a:srgbClr val="FF0000"/>
                </a:solidFill>
              </a:rPr>
              <a:t>size, time, </a:t>
            </a:r>
            <a:r>
              <a:rPr lang="en-US" sz="2400" dirty="0" smtClean="0">
                <a:solidFill>
                  <a:srgbClr val="FF0000"/>
                </a:solidFill>
              </a:rPr>
              <a:t>and composition</a:t>
            </a:r>
            <a:r>
              <a:rPr lang="en-US" sz="2400" dirty="0" smtClean="0"/>
              <a:t>, pioneered by our department, when </a:t>
            </a:r>
            <a:r>
              <a:rPr lang="en-US" sz="2400" dirty="0"/>
              <a:t>combined with </a:t>
            </a:r>
            <a:r>
              <a:rPr lang="en-US" sz="2400" dirty="0">
                <a:solidFill>
                  <a:srgbClr val="FF0000"/>
                </a:solidFill>
              </a:rPr>
              <a:t>global </a:t>
            </a:r>
            <a:r>
              <a:rPr lang="en-US" sz="2400" dirty="0" smtClean="0">
                <a:solidFill>
                  <a:srgbClr val="FF0000"/>
                </a:solidFill>
              </a:rPr>
              <a:t>transport </a:t>
            </a:r>
            <a:r>
              <a:rPr lang="en-US" sz="2400" dirty="0">
                <a:solidFill>
                  <a:srgbClr val="FF0000"/>
                </a:solidFill>
              </a:rPr>
              <a:t>models,</a:t>
            </a:r>
            <a:r>
              <a:rPr lang="en-US" sz="2400" dirty="0"/>
              <a:t> allow </a:t>
            </a:r>
            <a:r>
              <a:rPr lang="en-US" sz="2400" dirty="0">
                <a:solidFill>
                  <a:srgbClr val="FF0000"/>
                </a:solidFill>
              </a:rPr>
              <a:t>source </a:t>
            </a:r>
            <a:r>
              <a:rPr lang="en-US" sz="2400" dirty="0" smtClean="0">
                <a:solidFill>
                  <a:srgbClr val="FF0000"/>
                </a:solidFill>
              </a:rPr>
              <a:t>identification </a:t>
            </a:r>
            <a:r>
              <a:rPr lang="en-US" sz="2400" dirty="0"/>
              <a:t>over much of the Northern Hemisphere</a:t>
            </a:r>
          </a:p>
          <a:p>
            <a:r>
              <a:rPr lang="en-US" sz="2400" dirty="0" smtClean="0"/>
              <a:t>US and European aerosols, dominated by sulfates, tend to </a:t>
            </a:r>
            <a:r>
              <a:rPr lang="en-US" sz="2400" dirty="0" smtClean="0">
                <a:solidFill>
                  <a:srgbClr val="FF0000"/>
                </a:solidFill>
              </a:rPr>
              <a:t>cool the Earth</a:t>
            </a:r>
          </a:p>
          <a:p>
            <a:r>
              <a:rPr lang="en-US" sz="2400" dirty="0" smtClean="0"/>
              <a:t>Chinese, Indian, and Indonesian aerosols,  rich in soot, tend to </a:t>
            </a:r>
            <a:r>
              <a:rPr lang="en-US" sz="2400" dirty="0" smtClean="0">
                <a:solidFill>
                  <a:srgbClr val="FF0000"/>
                </a:solidFill>
              </a:rPr>
              <a:t>heat the Earth</a:t>
            </a:r>
          </a:p>
          <a:p>
            <a:r>
              <a:rPr lang="en-US" sz="2400" dirty="0" smtClean="0"/>
              <a:t>Chinese aerosols arrive at Greenland across the North Pole, </a:t>
            </a:r>
            <a:r>
              <a:rPr lang="en-US" sz="2400" dirty="0" smtClean="0">
                <a:solidFill>
                  <a:srgbClr val="FF0000"/>
                </a:solidFill>
              </a:rPr>
              <a:t>doubling the impact of the US and Europe </a:t>
            </a:r>
            <a:r>
              <a:rPr lang="en-US" sz="2400" dirty="0" smtClean="0"/>
              <a:t>on Greenland</a:t>
            </a:r>
          </a:p>
          <a:p>
            <a:r>
              <a:rPr lang="en-US" sz="2400" dirty="0" smtClean="0"/>
              <a:t>The same process could have operated during the Younger Dryas event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" y="4191000"/>
            <a:ext cx="8382000" cy="10668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6" y="6408"/>
            <a:ext cx="9052744" cy="677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3815" y="1870609"/>
            <a:ext cx="3886200" cy="646331"/>
          </a:xfrm>
          <a:prstGeom prst="rect">
            <a:avLst/>
          </a:prstGeom>
          <a:solidFill>
            <a:srgbClr val="92D050">
              <a:alpha val="1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Good news! Carbon emissions have been almost flat for the past 3 years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51694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Bad news! 2014, 2015, and 2016, each was the hottest year ever.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Bad news! Emissions are still far greater than the Earth can sequester, so 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levels continue to rise.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4000" dirty="0" smtClean="0"/>
              <a:t>And the future…..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181600"/>
          </a:xfrm>
          <a:noFill/>
        </p:spPr>
        <p:txBody>
          <a:bodyPr/>
          <a:lstStyle/>
          <a:p>
            <a:r>
              <a:rPr lang="en-US" sz="2400" dirty="0" smtClean="0"/>
              <a:t>The hard work of global climate research desperately needs the </a:t>
            </a:r>
            <a:r>
              <a:rPr lang="en-US" sz="2400" dirty="0" smtClean="0">
                <a:solidFill>
                  <a:srgbClr val="FF0000"/>
                </a:solidFill>
              </a:rPr>
              <a:t>techniques</a:t>
            </a:r>
            <a:r>
              <a:rPr lang="en-US" sz="2400" dirty="0" smtClean="0"/>
              <a:t> of modern experimental physics</a:t>
            </a:r>
          </a:p>
          <a:p>
            <a:r>
              <a:rPr lang="en-US" sz="2400" dirty="0" smtClean="0"/>
              <a:t>The hard work of global climate research needs </a:t>
            </a:r>
            <a:r>
              <a:rPr lang="en-US" sz="2400" dirty="0" smtClean="0">
                <a:solidFill>
                  <a:srgbClr val="FF0000"/>
                </a:solidFill>
              </a:rPr>
              <a:t>new young scientists</a:t>
            </a:r>
            <a:r>
              <a:rPr lang="en-US" sz="2400" dirty="0" smtClean="0"/>
              <a:t> who both</a:t>
            </a:r>
          </a:p>
          <a:p>
            <a:pPr lvl="1"/>
            <a:r>
              <a:rPr lang="en-US" sz="2000" dirty="0" smtClean="0"/>
              <a:t> Know the needs of the GCM research</a:t>
            </a:r>
          </a:p>
          <a:p>
            <a:pPr lvl="1"/>
            <a:r>
              <a:rPr lang="en-US" sz="2000" dirty="0" smtClean="0"/>
              <a:t>Know the techniques of physics</a:t>
            </a:r>
          </a:p>
          <a:p>
            <a:r>
              <a:rPr lang="en-US" sz="2400" dirty="0"/>
              <a:t>Each year in Boulder </a:t>
            </a:r>
            <a:r>
              <a:rPr lang="en-US" sz="2400" dirty="0" smtClean="0"/>
              <a:t>NOAA hosts a major meeting for Climate Monitoring and Diagnostic Laboratories </a:t>
            </a:r>
            <a:r>
              <a:rPr lang="en-US" sz="2400" smtClean="0"/>
              <a:t>(CMDL) GCM </a:t>
            </a:r>
            <a:r>
              <a:rPr lang="en-US" sz="2400" dirty="0" smtClean="0"/>
              <a:t>scientists. </a:t>
            </a:r>
          </a:p>
          <a:p>
            <a:pPr lvl="1"/>
            <a:r>
              <a:rPr lang="en-US" sz="2000" dirty="0" smtClean="0"/>
              <a:t>Heads and key staff of all 5 NOAA CMDL sites, include Antarctica</a:t>
            </a:r>
          </a:p>
          <a:p>
            <a:pPr lvl="1"/>
            <a:r>
              <a:rPr lang="en-US" sz="2000" dirty="0" smtClean="0"/>
              <a:t>NOAA, NCAR, NASA, and DOD  GCM modelling teams</a:t>
            </a:r>
          </a:p>
          <a:p>
            <a:pPr lvl="1"/>
            <a:r>
              <a:rPr lang="en-US" sz="2000" dirty="0" smtClean="0"/>
              <a:t>WMO climate and modelling groups from all over the world</a:t>
            </a:r>
          </a:p>
          <a:p>
            <a:pPr lvl="1"/>
            <a:r>
              <a:rPr lang="en-US" sz="2000" dirty="0" smtClean="0"/>
              <a:t> Scientists from CMDL associated university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9697" y="6172200"/>
            <a:ext cx="44958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room holds ~ 120 people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/>
              <a:t>And the future…..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r>
              <a:rPr lang="en-US" sz="2400" dirty="0" smtClean="0"/>
              <a:t>The hard work of global climate research desperately needs the </a:t>
            </a:r>
            <a:r>
              <a:rPr lang="en-US" sz="2400" dirty="0" smtClean="0">
                <a:solidFill>
                  <a:srgbClr val="FF0000"/>
                </a:solidFill>
              </a:rPr>
              <a:t>techniques</a:t>
            </a:r>
            <a:r>
              <a:rPr lang="en-US" sz="2400" dirty="0" smtClean="0"/>
              <a:t> of modern experimental physics</a:t>
            </a:r>
          </a:p>
          <a:p>
            <a:r>
              <a:rPr lang="en-US" sz="2400" dirty="0" smtClean="0"/>
              <a:t>The hard work of global climate research needs </a:t>
            </a:r>
            <a:r>
              <a:rPr lang="en-US" sz="2400" dirty="0" smtClean="0">
                <a:solidFill>
                  <a:srgbClr val="FF0000"/>
                </a:solidFill>
              </a:rPr>
              <a:t>new young scientists</a:t>
            </a:r>
            <a:r>
              <a:rPr lang="en-US" sz="2400" dirty="0" smtClean="0"/>
              <a:t> who both</a:t>
            </a:r>
          </a:p>
          <a:p>
            <a:pPr lvl="1"/>
            <a:r>
              <a:rPr lang="en-US" sz="2000" dirty="0" smtClean="0"/>
              <a:t> Know the needs of the GCM research</a:t>
            </a:r>
          </a:p>
          <a:p>
            <a:pPr lvl="1"/>
            <a:r>
              <a:rPr lang="en-US" sz="2000" dirty="0" smtClean="0"/>
              <a:t>Know the techniques of physics</a:t>
            </a:r>
          </a:p>
          <a:p>
            <a:r>
              <a:rPr lang="en-US" sz="2400" dirty="0" smtClean="0"/>
              <a:t>What next?</a:t>
            </a:r>
          </a:p>
          <a:p>
            <a:pPr lvl="1"/>
            <a:r>
              <a:rPr lang="en-US" sz="2000" dirty="0" smtClean="0"/>
              <a:t>NSF Greenland </a:t>
            </a:r>
            <a:r>
              <a:rPr lang="en-US" sz="2000" dirty="0" smtClean="0">
                <a:solidFill>
                  <a:srgbClr val="00B050"/>
                </a:solidFill>
              </a:rPr>
              <a:t>upgraded (CNL, SSRL</a:t>
            </a:r>
            <a:r>
              <a:rPr lang="en-US" sz="2000" dirty="0" smtClean="0"/>
              <a:t>) and </a:t>
            </a:r>
            <a:r>
              <a:rPr lang="en-US" sz="2000" dirty="0" smtClean="0">
                <a:solidFill>
                  <a:srgbClr val="FF0000"/>
                </a:solidFill>
              </a:rPr>
              <a:t>continued to 2021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NSF </a:t>
            </a:r>
            <a:r>
              <a:rPr lang="en-US" sz="2000" dirty="0"/>
              <a:t>high time resolution (monthly?) SXRF analyses of </a:t>
            </a:r>
            <a:r>
              <a:rPr lang="en-US" sz="2000" dirty="0">
                <a:solidFill>
                  <a:srgbClr val="FF0000"/>
                </a:solidFill>
              </a:rPr>
              <a:t>Greenland ice cores</a:t>
            </a:r>
            <a:r>
              <a:rPr lang="en-US" sz="2000" dirty="0"/>
              <a:t> for the Younger Dryas event (with </a:t>
            </a:r>
            <a:r>
              <a:rPr lang="en-US" sz="2000" dirty="0" smtClean="0"/>
              <a:t>UNR Desert Research)</a:t>
            </a:r>
            <a:endParaRPr lang="en-US" sz="2000" dirty="0"/>
          </a:p>
          <a:p>
            <a:pPr lvl="1"/>
            <a:r>
              <a:rPr lang="en-US" sz="2000" dirty="0" smtClean="0"/>
              <a:t>NSF (1/31/2017) proposal to statistically mix DRUM aerosols, climate gasses, and HYSPLIT trajectories at Mauna Loa Observatory </a:t>
            </a:r>
            <a:r>
              <a:rPr lang="en-US" sz="2000" dirty="0" smtClean="0">
                <a:solidFill>
                  <a:srgbClr val="FF0000"/>
                </a:solidFill>
              </a:rPr>
              <a:t>establish the input of Chinese CO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emissions on the annual CO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cycle.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9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304800"/>
            <a:ext cx="8229600" cy="573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chemeClr val="tx2"/>
              </a:buClr>
              <a:buFontTx/>
              <a:buChar char="•"/>
            </a:pPr>
            <a:r>
              <a:rPr lang="en-US" sz="1400" dirty="0" smtClean="0"/>
              <a:t>References: </a:t>
            </a:r>
          </a:p>
          <a:p>
            <a:pPr marL="342900" lvl="1" indent="-342900">
              <a:buClr>
                <a:schemeClr val="tx2"/>
              </a:buClr>
              <a:buFontTx/>
              <a:buChar char="•"/>
            </a:pPr>
            <a:endParaRPr lang="en-US" sz="1400" dirty="0"/>
          </a:p>
          <a:p>
            <a:pPr marL="342900" lvl="1" indent="-342900">
              <a:buClr>
                <a:schemeClr val="tx2"/>
              </a:buClr>
              <a:buFontTx/>
              <a:buChar char="•"/>
            </a:pPr>
            <a:r>
              <a:rPr lang="en-US" sz="1400" dirty="0" smtClean="0"/>
              <a:t>Best summary of DELTA Group programs;  </a:t>
            </a:r>
            <a:r>
              <a:rPr lang="en-US" sz="1400" dirty="0" smtClean="0">
                <a:hlinkClick r:id="rId3"/>
              </a:rPr>
              <a:t>http://delta.ucdavis.edu</a:t>
            </a:r>
            <a:endParaRPr lang="en-US" sz="1400" dirty="0" smtClean="0"/>
          </a:p>
          <a:p>
            <a:pPr marL="342900" lvl="1" indent="-342900">
              <a:buClr>
                <a:schemeClr val="tx2"/>
              </a:buClr>
              <a:buFontTx/>
              <a:buChar char="•"/>
            </a:pPr>
            <a:endParaRPr lang="en-US" sz="1400" dirty="0"/>
          </a:p>
          <a:p>
            <a:pPr marL="342900" lvl="1" indent="-342900">
              <a:buClr>
                <a:schemeClr val="tx2"/>
              </a:buClr>
              <a:buFontTx/>
              <a:buChar char="•"/>
            </a:pPr>
            <a:r>
              <a:rPr lang="en-US" sz="1400" dirty="0" smtClean="0"/>
              <a:t>Best article on Greenland:		  </a:t>
            </a:r>
            <a:r>
              <a:rPr lang="en-US" sz="1400" dirty="0" err="1" smtClean="0"/>
              <a:t>VanCuren</a:t>
            </a:r>
            <a:r>
              <a:rPr lang="en-US" sz="1400" dirty="0"/>
              <a:t>, Richard, Thomas Cahill, John Burkhart, David Barnes, </a:t>
            </a:r>
            <a:r>
              <a:rPr lang="en-US" sz="1400" dirty="0" err="1"/>
              <a:t>Yongjing</a:t>
            </a:r>
            <a:r>
              <a:rPr lang="en-US" sz="1400" dirty="0"/>
              <a:t> Zhao, Kevin Perry, Steven Cliff, and Joe McConnell, </a:t>
            </a:r>
            <a:r>
              <a:rPr lang="en-US" sz="1400" b="1" dirty="0">
                <a:solidFill>
                  <a:srgbClr val="FF0000"/>
                </a:solidFill>
              </a:rPr>
              <a:t>Aerosols and their sources at Summit Greenland – First results of continuous size- and time-resolved sampling</a:t>
            </a:r>
            <a:r>
              <a:rPr lang="en-US" sz="1400" dirty="0"/>
              <a:t>. </a:t>
            </a:r>
            <a:r>
              <a:rPr lang="en-US" sz="1400" i="1" dirty="0"/>
              <a:t>Atmospheric Environment</a:t>
            </a:r>
            <a:r>
              <a:rPr lang="en-US" sz="1400" dirty="0"/>
              <a:t>, 52:82-97 (2012) </a:t>
            </a:r>
            <a:r>
              <a:rPr lang="en-US" sz="1400" dirty="0" smtClean="0"/>
              <a:t>doi:10.1016/j.atmosenv.2011.10.047</a:t>
            </a:r>
          </a:p>
          <a:p>
            <a:pPr marL="342900" lvl="1" indent="-342900">
              <a:buClr>
                <a:schemeClr val="tx2"/>
              </a:buClr>
              <a:buFontTx/>
              <a:buChar char="•"/>
            </a:pPr>
            <a:endParaRPr lang="en-US" sz="1400" b="1" dirty="0"/>
          </a:p>
          <a:p>
            <a:r>
              <a:rPr lang="en-US" sz="1400" dirty="0" smtClean="0"/>
              <a:t>Best article on DRUM technology:	  </a:t>
            </a:r>
            <a:r>
              <a:rPr lang="en-US" sz="1400" dirty="0" err="1" smtClean="0"/>
              <a:t>Raabe</a:t>
            </a:r>
            <a:r>
              <a:rPr lang="en-US" sz="1400" dirty="0"/>
              <a:t>, Otto G., David A. </a:t>
            </a:r>
            <a:r>
              <a:rPr lang="en-US" sz="1400" dirty="0" err="1"/>
              <a:t>Braaten</a:t>
            </a:r>
            <a:r>
              <a:rPr lang="en-US" sz="1400" dirty="0"/>
              <a:t>, Richard L. </a:t>
            </a:r>
            <a:r>
              <a:rPr lang="en-US" sz="1400" dirty="0" err="1"/>
              <a:t>Axelbaum</a:t>
            </a:r>
            <a:r>
              <a:rPr lang="en-US" sz="1400" dirty="0"/>
              <a:t>, Stephen V. Teague, and Thomas A. Cahill.  </a:t>
            </a:r>
            <a:r>
              <a:rPr lang="en-US" sz="1400" b="1" dirty="0">
                <a:solidFill>
                  <a:srgbClr val="FF0000"/>
                </a:solidFill>
              </a:rPr>
              <a:t>Calibration Studies of the DRUM Impactor</a:t>
            </a:r>
            <a:r>
              <a:rPr lang="en-US" sz="1400" dirty="0"/>
              <a:t>.  </a:t>
            </a:r>
            <a:r>
              <a:rPr lang="en-US" sz="1400" i="1" dirty="0"/>
              <a:t>Journal of Aerosol Science.</a:t>
            </a:r>
            <a:r>
              <a:rPr lang="en-US" sz="1400" dirty="0"/>
              <a:t>  19.2:183‑195 (1988</a:t>
            </a:r>
            <a:r>
              <a:rPr lang="en-US" sz="1400" dirty="0" smtClean="0"/>
              <a:t>).</a:t>
            </a:r>
          </a:p>
          <a:p>
            <a:endParaRPr lang="en-US" sz="1400" dirty="0" smtClean="0"/>
          </a:p>
          <a:p>
            <a:r>
              <a:rPr lang="en-US" sz="1400" dirty="0" smtClean="0"/>
              <a:t>Best article on our SSRL Beam Line:	  S.R</a:t>
            </a:r>
            <a:r>
              <a:rPr lang="en-US" sz="1400" dirty="0"/>
              <a:t>. Barberie, </a:t>
            </a:r>
            <a:r>
              <a:rPr lang="en-US" sz="1400" dirty="0" smtClean="0"/>
              <a:t>T.A. </a:t>
            </a:r>
            <a:r>
              <a:rPr lang="en-US" sz="1400" smtClean="0"/>
              <a:t>Cahill, C.F</a:t>
            </a:r>
            <a:r>
              <a:rPr lang="en-US" sz="1400" dirty="0"/>
              <a:t>. Cahill, T.M. Cahill, C.R. Iceman, D.E. Barnes. </a:t>
            </a:r>
            <a:r>
              <a:rPr lang="en-US" sz="1400" b="1" dirty="0">
                <a:solidFill>
                  <a:srgbClr val="FF0000"/>
                </a:solidFill>
              </a:rPr>
              <a:t>UC Davis </a:t>
            </a:r>
            <a:r>
              <a:rPr lang="en-US" sz="1400" b="1" dirty="0" err="1">
                <a:solidFill>
                  <a:srgbClr val="FF0000"/>
                </a:solidFill>
              </a:rPr>
              <a:t>XIPline</a:t>
            </a:r>
            <a:r>
              <a:rPr lang="en-US" sz="1400" b="1" dirty="0">
                <a:solidFill>
                  <a:srgbClr val="FF0000"/>
                </a:solidFill>
              </a:rPr>
              <a:t> ("</a:t>
            </a:r>
            <a:r>
              <a:rPr lang="en-US" sz="1400" b="1" dirty="0" err="1">
                <a:solidFill>
                  <a:srgbClr val="FF0000"/>
                </a:solidFill>
              </a:rPr>
              <a:t>zipline</a:t>
            </a:r>
            <a:r>
              <a:rPr lang="en-US" sz="1400" b="1" dirty="0">
                <a:solidFill>
                  <a:srgbClr val="FF0000"/>
                </a:solidFill>
              </a:rPr>
              <a:t>") end-station at the Stanford Synchrotron Radiation Lightsource: Development and experimental results</a:t>
            </a:r>
            <a:r>
              <a:rPr lang="en-US" sz="1400" dirty="0"/>
              <a:t>. </a:t>
            </a:r>
            <a:r>
              <a:rPr lang="en-US" sz="1400" i="1" dirty="0" err="1"/>
              <a:t>Nucl</a:t>
            </a:r>
            <a:r>
              <a:rPr lang="en-US" sz="1400" i="1" dirty="0"/>
              <a:t>. </a:t>
            </a:r>
            <a:r>
              <a:rPr lang="en-US" sz="1400" i="1" dirty="0" err="1"/>
              <a:t>Instrum</a:t>
            </a:r>
            <a:r>
              <a:rPr lang="en-US" sz="1400" i="1" dirty="0"/>
              <a:t>. Meth. Phys. Res. A: Accelerators, Spectrometers, Detectors and Associated Equipment</a:t>
            </a:r>
            <a:r>
              <a:rPr lang="en-US" sz="1400" dirty="0"/>
              <a:t> 729:930-933 (2013) </a:t>
            </a:r>
            <a:r>
              <a:rPr lang="en-US" sz="1400" dirty="0" smtClean="0"/>
              <a:t>doi:10.1016/j.nima.2013.08.043</a:t>
            </a:r>
          </a:p>
          <a:p>
            <a:endParaRPr lang="en-US" sz="1400" dirty="0"/>
          </a:p>
          <a:p>
            <a:r>
              <a:rPr lang="en-US" sz="1400" dirty="0" smtClean="0"/>
              <a:t>Best example of our S-XRF at SSRL:	  </a:t>
            </a:r>
            <a:r>
              <a:rPr lang="en-US" sz="1400" dirty="0" err="1" smtClean="0"/>
              <a:t>Jenniskens</a:t>
            </a:r>
            <a:r>
              <a:rPr lang="en-US" sz="1400" dirty="0" smtClean="0"/>
              <a:t>, P, Fries, M. D. Qing-Zhu, Y. ….Cahill, T.A., Barnes, D. E., …</a:t>
            </a:r>
            <a:r>
              <a:rPr lang="en-US" sz="1400" dirty="0" err="1" smtClean="0"/>
              <a:t>Verosub</a:t>
            </a:r>
            <a:r>
              <a:rPr lang="en-US" sz="1400" dirty="0" smtClean="0"/>
              <a:t>, K. …(55 more)…</a:t>
            </a:r>
            <a:r>
              <a:rPr lang="en-US" sz="1400" b="1" dirty="0">
                <a:solidFill>
                  <a:srgbClr val="FF0000"/>
                </a:solidFill>
              </a:rPr>
              <a:t>Radar-enabled recovery of the Sutter’s Mill Meteorite, a carbonaceous chondrite regolith breccia</a:t>
            </a:r>
            <a:r>
              <a:rPr lang="en-US" sz="1400" b="1" dirty="0"/>
              <a:t>.</a:t>
            </a:r>
            <a:r>
              <a:rPr lang="en-US" sz="1400" dirty="0"/>
              <a:t> </a:t>
            </a:r>
            <a:r>
              <a:rPr lang="en-US" sz="1400" i="1" dirty="0"/>
              <a:t>Science</a:t>
            </a:r>
            <a:r>
              <a:rPr lang="en-US" sz="1400" dirty="0"/>
              <a:t>, 338:1583-1587 (2012) </a:t>
            </a:r>
            <a:r>
              <a:rPr lang="en-US" sz="1400" dirty="0" err="1"/>
              <a:t>doi</a:t>
            </a:r>
            <a:r>
              <a:rPr lang="en-US" sz="1400" dirty="0"/>
              <a:t>: 10.1126/science.1227163</a:t>
            </a:r>
            <a:endParaRPr lang="en-US" sz="1400" b="1" dirty="0"/>
          </a:p>
          <a:p>
            <a:r>
              <a:rPr lang="en-US" sz="1400" dirty="0" smtClean="0"/>
              <a:t>	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829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8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3600" dirty="0"/>
              <a:t>Map of the Earth, </a:t>
            </a:r>
            <a:r>
              <a:rPr lang="en-US" sz="3600" dirty="0" smtClean="0"/>
              <a:t>~ 850 to 650 </a:t>
            </a:r>
            <a:r>
              <a:rPr lang="en-US" sz="3600" dirty="0"/>
              <a:t>million years ago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30"/>
            <a:ext cx="9113837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5486400"/>
            <a:ext cx="12192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6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1096962"/>
          </a:xfrm>
        </p:spPr>
        <p:txBody>
          <a:bodyPr/>
          <a:lstStyle/>
          <a:p>
            <a:pPr>
              <a:defRPr/>
            </a:pPr>
            <a:r>
              <a:rPr lang="en-US" altLang="en-US" sz="3200" dirty="0" smtClean="0"/>
              <a:t>Scattering efficiency  K</a:t>
            </a:r>
            <a:r>
              <a:rPr lang="el-GR" altLang="en-US" sz="3200" baseline="-25000" dirty="0" smtClean="0"/>
              <a:t>λ</a:t>
            </a:r>
            <a:r>
              <a:rPr lang="en-US" altLang="en-US" sz="3200" dirty="0" smtClean="0"/>
              <a:t> = </a:t>
            </a:r>
            <a:r>
              <a:rPr lang="en-US" altLang="en-US" sz="3200" dirty="0" smtClean="0">
                <a:sym typeface="Symbol" pitchFamily="18" charset="2"/>
              </a:rPr>
              <a:t>/r</a:t>
            </a:r>
            <a:r>
              <a:rPr lang="en-US" altLang="en-US" sz="3200" baseline="30000" dirty="0" smtClean="0">
                <a:sym typeface="Symbol" pitchFamily="18" charset="2"/>
              </a:rPr>
              <a:t>2</a:t>
            </a:r>
            <a:r>
              <a:rPr lang="en-US" altLang="en-US" sz="3200" dirty="0" smtClean="0">
                <a:sym typeface="Symbol" pitchFamily="18" charset="2"/>
              </a:rPr>
              <a:t> per particle </a:t>
            </a:r>
            <a:br>
              <a:rPr lang="en-US" altLang="en-US" sz="3200" dirty="0" smtClean="0">
                <a:sym typeface="Symbol" pitchFamily="18" charset="2"/>
              </a:rPr>
            </a:br>
            <a:r>
              <a:rPr lang="en-US" altLang="en-US" sz="3200" smtClean="0">
                <a:sym typeface="Symbol" pitchFamily="18" charset="2"/>
              </a:rPr>
              <a:t> </a:t>
            </a:r>
            <a:r>
              <a:rPr lang="en-US" altLang="en-US" sz="2800" smtClean="0">
                <a:sym typeface="Symbol" pitchFamily="18" charset="2"/>
              </a:rPr>
              <a:t>Size </a:t>
            </a:r>
            <a:r>
              <a:rPr lang="en-US" altLang="en-US" sz="2800" dirty="0" smtClean="0">
                <a:sym typeface="Symbol" pitchFamily="18" charset="2"/>
              </a:rPr>
              <a:t>parameter </a:t>
            </a:r>
            <a:r>
              <a:rPr lang="en-US" altLang="en-US" sz="3200" dirty="0" smtClean="0">
                <a:sym typeface="Symbol" pitchFamily="18" charset="2"/>
              </a:rPr>
              <a:t> = 2r N</a:t>
            </a:r>
            <a:r>
              <a:rPr lang="en-US" altLang="en-US" sz="3200" baseline="-25000" dirty="0" smtClean="0">
                <a:sym typeface="Symbol" pitchFamily="18" charset="2"/>
              </a:rPr>
              <a:t>m</a:t>
            </a:r>
            <a:r>
              <a:rPr lang="en-US" altLang="en-US" sz="3200" dirty="0" smtClean="0">
                <a:sym typeface="Symbol" pitchFamily="18" charset="2"/>
              </a:rPr>
              <a:t>/</a:t>
            </a:r>
            <a:r>
              <a:rPr lang="el-GR" altLang="en-US" sz="3200" dirty="0" smtClean="0">
                <a:sym typeface="Symbol" pitchFamily="18" charset="2"/>
              </a:rPr>
              <a:t>λ</a:t>
            </a:r>
            <a:r>
              <a:rPr lang="en-US" altLang="en-US" sz="3200" dirty="0" smtClean="0">
                <a:sym typeface="Symbol" pitchFamily="18" charset="2"/>
              </a:rPr>
              <a:t> (~ </a:t>
            </a:r>
            <a:r>
              <a:rPr lang="el-GR" altLang="en-US" sz="3200" dirty="0" smtClean="0">
                <a:sym typeface="Symbol" pitchFamily="18" charset="2"/>
              </a:rPr>
              <a:t>π</a:t>
            </a:r>
            <a:r>
              <a:rPr lang="en-US" altLang="en-US" sz="3200" dirty="0" smtClean="0">
                <a:sym typeface="Symbol" pitchFamily="18" charset="2"/>
              </a:rPr>
              <a:t> D/</a:t>
            </a:r>
            <a:r>
              <a:rPr lang="el-GR" altLang="en-US" sz="3200" dirty="0" smtClean="0">
                <a:sym typeface="Symbol" pitchFamily="18" charset="2"/>
              </a:rPr>
              <a:t>λ</a:t>
            </a:r>
            <a:r>
              <a:rPr lang="en-US" altLang="en-US" sz="3200" dirty="0" smtClean="0">
                <a:sym typeface="Symbol" pitchFamily="18" charset="2"/>
              </a:rPr>
              <a:t>)</a:t>
            </a:r>
            <a:endParaRPr lang="en-US" altLang="en-US" sz="3200" dirty="0" smtClean="0"/>
          </a:p>
        </p:txBody>
      </p:sp>
      <p:pic>
        <p:nvPicPr>
          <p:cNvPr id="54275" name="Picture 5" descr="http://www.geog.ucsb.edu/~joel/g266_s10/lecture_notes/chapt04/oh10_4_2/fig_4_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06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4953000" y="1905000"/>
            <a:ext cx="263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</a:t>
            </a:r>
            <a:r>
              <a:rPr lang="en-US" altLang="en-US" sz="1800" baseline="-25000"/>
              <a:t>i</a:t>
            </a:r>
            <a:r>
              <a:rPr lang="en-US" altLang="en-US" sz="1800"/>
              <a:t> = 0, pure scattering;   m</a:t>
            </a:r>
            <a:r>
              <a:rPr lang="en-US" altLang="en-US" sz="1800" baseline="-25000"/>
              <a:t>i</a:t>
            </a:r>
            <a:r>
              <a:rPr lang="en-US" altLang="en-US" sz="1800"/>
              <a:t> = 1,  pure absorption</a:t>
            </a:r>
          </a:p>
        </p:txBody>
      </p:sp>
      <p:cxnSp>
        <p:nvCxnSpPr>
          <p:cNvPr id="54277" name="Straight Connector 2"/>
          <p:cNvCxnSpPr>
            <a:cxnSpLocks noChangeShapeType="1"/>
          </p:cNvCxnSpPr>
          <p:nvPr/>
        </p:nvCxnSpPr>
        <p:spPr bwMode="auto">
          <a:xfrm flipH="1" flipV="1">
            <a:off x="2971800" y="1600200"/>
            <a:ext cx="76200" cy="4495800"/>
          </a:xfrm>
          <a:prstGeom prst="line">
            <a:avLst/>
          </a:prstGeom>
          <a:noFill/>
          <a:ln w="25400" algn="ctr">
            <a:solidFill>
              <a:srgbClr val="00B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8" name="TextBox 3"/>
          <p:cNvSpPr txBox="1">
            <a:spLocks noChangeArrowheads="1"/>
          </p:cNvSpPr>
          <p:nvPr/>
        </p:nvSpPr>
        <p:spPr bwMode="auto">
          <a:xfrm>
            <a:off x="3124200" y="5410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Diameter </a:t>
            </a:r>
            <a:r>
              <a:rPr lang="en-US" altLang="en-US" sz="1800" b="1">
                <a:solidFill>
                  <a:srgbClr val="00B050"/>
                </a:solidFill>
                <a:sym typeface="Symbol" pitchFamily="18" charset="2"/>
              </a:rPr>
              <a:t>  </a:t>
            </a:r>
            <a:r>
              <a:rPr lang="en-US" altLang="en-US" sz="1800" b="1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6200" y="1752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Pure scattering – water, sulfates, nitrates,..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10943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Pure absorbing - soot, …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43100" y="4076700"/>
            <a:ext cx="1028700" cy="6477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2667000" y="1905000"/>
            <a:ext cx="1143000" cy="293132"/>
          </a:xfrm>
          <a:prstGeom prst="rect">
            <a:avLst/>
          </a:prstGeom>
          <a:noFill/>
          <a:ln w="317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4724400"/>
            <a:ext cx="990600" cy="381000"/>
          </a:xfrm>
          <a:prstGeom prst="rect">
            <a:avLst/>
          </a:prstGeom>
          <a:noFill/>
          <a:ln w="317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1610882"/>
            <a:ext cx="2104045" cy="4485118"/>
          </a:xfrm>
          <a:prstGeom prst="roundRect">
            <a:avLst/>
          </a:prstGeom>
          <a:solidFill>
            <a:schemeClr val="accent1">
              <a:alpha val="2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222805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Optically efficient aerosols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5133757"/>
            <a:ext cx="388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Too few aerosol particles to scatter light effectively: exception - clouds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12" grpId="0" animBg="1"/>
      <p:bldP spid="14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311"/>
            <a:ext cx="916622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121"/>
            <a:ext cx="8458200" cy="1066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went wrong? </a:t>
            </a:r>
            <a:r>
              <a:rPr lang="en-US" sz="2400" dirty="0" smtClean="0"/>
              <a:t>Supercontinent of </a:t>
            </a:r>
            <a:r>
              <a:rPr lang="en-US" sz="2400" dirty="0" err="1" smtClean="0"/>
              <a:t>Rodinia</a:t>
            </a:r>
            <a:r>
              <a:rPr lang="en-US" sz="2400" dirty="0" smtClean="0"/>
              <a:t>, 1100 my to 650 my, had lots of land mass at the Equator ( ~ same fraction as today!).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17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85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524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0" dirty="0" smtClean="0"/>
              <a:t>At ~ 850 </a:t>
            </a:r>
            <a:r>
              <a:rPr lang="en-US" sz="2400" b="0" dirty="0" err="1" smtClean="0"/>
              <a:t>myears</a:t>
            </a:r>
            <a:r>
              <a:rPr lang="en-US" sz="2400" b="0" dirty="0" smtClean="0"/>
              <a:t> ago, an event triggered a sudden cooling of the Earth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762000"/>
            <a:ext cx="2590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Iceland,</a:t>
            </a:r>
            <a:r>
              <a:rPr lang="en-US" dirty="0">
                <a:solidFill>
                  <a:prstClr val="black"/>
                </a:solidFill>
              </a:rPr>
              <a:t> April 17, 2010, </a:t>
            </a:r>
            <a:r>
              <a:rPr lang="en-US" dirty="0" err="1" smtClean="0">
                <a:solidFill>
                  <a:prstClr val="black"/>
                </a:solidFill>
              </a:rPr>
              <a:t>Eyjafyallajokull</a:t>
            </a:r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dirty="0" smtClean="0">
                <a:solidFill>
                  <a:prstClr val="black"/>
                </a:solidFill>
              </a:rPr>
              <a:t> Volcano, Volcanic Explosive Index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(VEI) 4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93980"/>
              </p:ext>
            </p:extLst>
          </p:nvPr>
        </p:nvGraphicFramePr>
        <p:xfrm>
          <a:off x="-4273" y="3443298"/>
          <a:ext cx="9144000" cy="3304998"/>
        </p:xfrm>
        <a:graphic>
          <a:graphicData uri="http://schemas.openxmlformats.org/drawingml/2006/table">
            <a:tbl>
              <a:tblPr/>
              <a:tblGrid>
                <a:gridCol w="111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8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to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millions 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Vulcanian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 err="1" smtClean="0"/>
                        <a:t>Eyjafyallajokull</a:t>
                      </a:r>
                      <a:r>
                        <a:rPr lang="en-US" sz="1800" dirty="0" smtClean="0"/>
                        <a:t> (2010)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to 10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St. Helens (1980)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to 100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Ultra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Krakatau (1883)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-1.2 C, 3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to 1000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Pinatubo (1991), -0.5 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Tambora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(1815)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25 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2,400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5,000 km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Plinian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Toba (74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Yellowstone, (2.1 ma)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Garita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CO (25 ma)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581400" cy="3429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70C0"/>
                </a:solidFill>
              </a:rPr>
              <a:t>One model of a Slushball Earth: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Requirements:</a:t>
            </a:r>
            <a:br>
              <a:rPr lang="en-US" sz="2400" dirty="0" smtClean="0"/>
            </a:br>
            <a:r>
              <a:rPr lang="en-US" sz="2400" dirty="0" smtClean="0"/>
              <a:t>1. Significant continental land mass near the equator, and</a:t>
            </a:r>
            <a:br>
              <a:rPr lang="en-US" sz="2400" dirty="0" smtClean="0"/>
            </a:br>
            <a:r>
              <a:rPr lang="en-US" sz="2400" dirty="0" smtClean="0"/>
              <a:t>2. A trigger event cools</a:t>
            </a:r>
            <a:br>
              <a:rPr lang="en-US" sz="2400" dirty="0" smtClean="0"/>
            </a:br>
            <a:r>
              <a:rPr lang="en-US" sz="2400" dirty="0" smtClean="0"/>
              <a:t>	a) asteroid impact</a:t>
            </a:r>
            <a:br>
              <a:rPr lang="en-US" sz="2400" dirty="0" smtClean="0"/>
            </a:br>
            <a:r>
              <a:rPr lang="en-US" sz="2400" dirty="0" smtClean="0"/>
              <a:t>	b) super volcano</a:t>
            </a:r>
            <a:br>
              <a:rPr lang="en-US" sz="2400" dirty="0" smtClean="0"/>
            </a:br>
            <a:r>
              <a:rPr lang="en-US" sz="2400" dirty="0" smtClean="0"/>
              <a:t>	c)other</a:t>
            </a:r>
            <a:br>
              <a:rPr lang="en-US" sz="2400" dirty="0" smtClean="0"/>
            </a:br>
            <a:r>
              <a:rPr lang="en-US" sz="2400" dirty="0" smtClean="0"/>
              <a:t>3. Snow at low latitudes – albedo from 0.28 to 0.60; then oceans start to freeze, from 0.06 to 0.60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15" y="76200"/>
            <a:ext cx="493221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9013" y="3886200"/>
            <a:ext cx="25908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Flood basalt events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3505200" cy="3429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70C0"/>
                </a:solidFill>
              </a:rPr>
              <a:t>One model of a Slushball Earth: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Requirements:</a:t>
            </a:r>
            <a:br>
              <a:rPr lang="en-US" sz="2400" dirty="0" smtClean="0"/>
            </a:br>
            <a:r>
              <a:rPr lang="en-US" sz="2400" dirty="0" smtClean="0"/>
              <a:t>1. Significant continental land mass near the equator, and</a:t>
            </a:r>
            <a:br>
              <a:rPr lang="en-US" sz="2400" dirty="0" smtClean="0"/>
            </a:br>
            <a:r>
              <a:rPr lang="en-US" sz="2400" dirty="0" smtClean="0"/>
              <a:t>2. A trigger event</a:t>
            </a:r>
            <a:br>
              <a:rPr lang="en-US" sz="2400" dirty="0" smtClean="0"/>
            </a:br>
            <a:r>
              <a:rPr lang="en-US" sz="2400" dirty="0" smtClean="0"/>
              <a:t>	a) asteroid impact</a:t>
            </a:r>
            <a:br>
              <a:rPr lang="en-US" sz="2400" dirty="0" smtClean="0"/>
            </a:br>
            <a:r>
              <a:rPr lang="en-US" sz="2400" dirty="0" smtClean="0"/>
              <a:t>	b) super volcano</a:t>
            </a:r>
            <a:br>
              <a:rPr lang="en-US" sz="2400" dirty="0" smtClean="0"/>
            </a:br>
            <a:r>
              <a:rPr lang="en-US" sz="2400" dirty="0" smtClean="0"/>
              <a:t>	c)other</a:t>
            </a:r>
            <a:br>
              <a:rPr lang="en-US" sz="2400" dirty="0" smtClean="0"/>
            </a:br>
            <a:r>
              <a:rPr lang="en-US" sz="2400" dirty="0" smtClean="0"/>
              <a:t>3. What brought us out of it?</a:t>
            </a:r>
            <a:r>
              <a:rPr lang="en-US" sz="2400" dirty="0"/>
              <a:t>	</a:t>
            </a:r>
            <a:r>
              <a:rPr lang="en-US" sz="2400" dirty="0" smtClean="0"/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) CO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rose to 13% 	(vs current 0.04%)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/>
              <a:t>	</a:t>
            </a:r>
            <a:r>
              <a:rPr lang="en-US" sz="2400" dirty="0" smtClean="0"/>
              <a:t>b) oceans thaw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c) eventually the    	land mass split up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15" y="76200"/>
            <a:ext cx="493221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9224" y="3962400"/>
            <a:ext cx="25908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Flood basalt events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12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825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49796" y="391107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Cambrian Explosion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7449796" y="4610100"/>
            <a:ext cx="228600" cy="5728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6781800" y="3733800"/>
            <a:ext cx="152400" cy="16002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224757" y="3733800"/>
            <a:ext cx="152400" cy="16002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210" y="2469735"/>
            <a:ext cx="1359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BACC6"/>
                </a:solidFill>
              </a:rPr>
              <a:t>Gaskiers and </a:t>
            </a:r>
            <a:r>
              <a:rPr lang="en-US" sz="1400" dirty="0" err="1" smtClean="0">
                <a:solidFill>
                  <a:srgbClr val="4BACC6"/>
                </a:solidFill>
              </a:rPr>
              <a:t>Baykonur</a:t>
            </a:r>
            <a:r>
              <a:rPr lang="en-US" sz="1400" dirty="0" smtClean="0">
                <a:solidFill>
                  <a:srgbClr val="4BACC6"/>
                </a:solidFill>
              </a:rPr>
              <a:t> glaciations</a:t>
            </a:r>
            <a:endParaRPr lang="en-US" sz="1400" dirty="0">
              <a:solidFill>
                <a:srgbClr val="4BACC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002" y="3208399"/>
            <a:ext cx="130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Ediacaran biota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821" y="3264739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Single cell, eukaryotes,  and colony biota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708520" y="3757301"/>
            <a:ext cx="186939" cy="16002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8549" y="2469735"/>
            <a:ext cx="108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</a:rPr>
              <a:t>Andean glaciation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9321" y="2209800"/>
            <a:ext cx="220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Volcanic CO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~ 13%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49796" y="3854730"/>
            <a:ext cx="1151478" cy="1403070"/>
          </a:xfrm>
          <a:prstGeom prst="round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3288952"/>
            <a:ext cx="30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295516"/>
            <a:ext cx="30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044089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“</a:t>
            </a:r>
            <a:r>
              <a:rPr lang="en-US" sz="2000" dirty="0" smtClean="0">
                <a:solidFill>
                  <a:prstClr val="black"/>
                </a:solidFill>
              </a:rPr>
              <a:t>The Boring Billion</a:t>
            </a:r>
            <a:r>
              <a:rPr lang="en-US" dirty="0" smtClean="0">
                <a:solidFill>
                  <a:prstClr val="black"/>
                </a:solidFill>
              </a:rPr>
              <a:t>”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14400" y="2244144"/>
            <a:ext cx="3810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9321" y="617220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(X 10</a:t>
            </a:r>
            <a:r>
              <a:rPr lang="en-US" baseline="30000" dirty="0" smtClean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9389" y="61700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Land vegetation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737091" y="6344762"/>
            <a:ext cx="293676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50892" y="3972626"/>
            <a:ext cx="30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6327" y="3288330"/>
            <a:ext cx="30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0353" y="3332238"/>
            <a:ext cx="30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76200" y="1367327"/>
            <a:ext cx="9144000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Standard assumption of the size </a:t>
            </a:r>
            <a:r>
              <a:rPr lang="en-US" sz="3200" dirty="0"/>
              <a:t>distribution of ambient air </a:t>
            </a:r>
            <a:r>
              <a:rPr lang="en-US" sz="3200" dirty="0" smtClean="0"/>
              <a:t>aerosols &lt; 1970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44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3733800" y="2590800"/>
            <a:ext cx="1219200" cy="320040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1"/>
            </a:bgClr>
          </a:pattFill>
          <a:ln w="25400" cap="flat" cmpd="sng" algn="ctr">
            <a:solidFill>
              <a:sysClr val="windowText" lastClr="000000">
                <a:alpha val="73000"/>
              </a:sys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609600"/>
          </a:xfrm>
        </p:spPr>
        <p:txBody>
          <a:bodyPr/>
          <a:lstStyle/>
          <a:p>
            <a:r>
              <a:rPr lang="en-US" sz="2800" dirty="0" smtClean="0"/>
              <a:t>Typical size distribution of ambient air aerosols </a:t>
            </a:r>
            <a:br>
              <a:rPr lang="en-US" sz="2800" dirty="0" smtClean="0"/>
            </a:br>
            <a:r>
              <a:rPr lang="en-US" sz="2800" dirty="0" smtClean="0"/>
              <a:t>&gt; 1970 with optically efficient aerosols shaded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89916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2608604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Accumulation mode </a:t>
            </a:r>
            <a:r>
              <a:rPr lang="en-US" dirty="0" smtClean="0">
                <a:solidFill>
                  <a:schemeClr val="bg1"/>
                </a:solidFill>
              </a:rPr>
              <a:t>- long atmospheric lifetimes – nitrates, sulfates, wood smoke…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2590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Mechanical mode </a:t>
            </a:r>
            <a:r>
              <a:rPr lang="en-US" dirty="0" smtClean="0">
                <a:solidFill>
                  <a:schemeClr val="bg1"/>
                </a:solidFill>
              </a:rPr>
              <a:t>– short atmospheric lifetimes- dust, sea salt, pollen,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737719" y="5943600"/>
            <a:ext cx="585165" cy="5334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257300" y="4495800"/>
            <a:ext cx="9525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438400" y="4495800"/>
            <a:ext cx="73903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467100" y="4495800"/>
            <a:ext cx="39613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8001000" y="3860740"/>
            <a:ext cx="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086600" y="4147915"/>
            <a:ext cx="0" cy="5586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172200" y="4372598"/>
            <a:ext cx="0" cy="3339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253739" y="4648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Diffusion and condensation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9192" y="4789944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Gravitation vs air viscosity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81600" y="4483426"/>
            <a:ext cx="0" cy="2216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3616569" y="2590800"/>
            <a:ext cx="1412631" cy="3200400"/>
          </a:xfrm>
          <a:prstGeom prst="roundRect">
            <a:avLst/>
          </a:prstGeom>
          <a:solidFill>
            <a:schemeClr val="accent1">
              <a:alpha val="2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734" y="477197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Optically efficient aerosols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6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22" grpId="0"/>
      <p:bldP spid="23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200" dirty="0" smtClean="0"/>
              <a:t>Measuring aerosols? Some options used in the 1970’s by the most successful groups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648200"/>
          </a:xfrm>
        </p:spPr>
        <p:txBody>
          <a:bodyPr/>
          <a:lstStyle/>
          <a:p>
            <a:r>
              <a:rPr lang="en-US" sz="2400" dirty="0" smtClean="0"/>
              <a:t>US EPA/CA ARB	  24 hr 	 mass</a:t>
            </a:r>
          </a:p>
          <a:p>
            <a:r>
              <a:rPr lang="en-US" sz="2400" dirty="0" smtClean="0"/>
              <a:t>U. Minnesota	  several </a:t>
            </a:r>
            <a:r>
              <a:rPr lang="en-US" sz="2400" dirty="0" err="1" smtClean="0"/>
              <a:t>hr</a:t>
            </a:r>
            <a:r>
              <a:rPr lang="en-US" sz="2400" dirty="0" smtClean="0"/>
              <a:t>	 mass vs size</a:t>
            </a:r>
          </a:p>
          <a:p>
            <a:r>
              <a:rPr lang="en-US" sz="2400" dirty="0" smtClean="0"/>
              <a:t>U Nevada, DRI  	  many  hr	 chemistry vs size</a:t>
            </a:r>
          </a:p>
          <a:p>
            <a:r>
              <a:rPr lang="en-US" sz="2400" dirty="0" smtClean="0"/>
              <a:t>Lund, Sweden   	  several </a:t>
            </a:r>
            <a:r>
              <a:rPr lang="en-US" sz="2400" dirty="0" err="1" smtClean="0"/>
              <a:t>hr</a:t>
            </a:r>
            <a:r>
              <a:rPr lang="en-US" sz="2400" dirty="0" smtClean="0"/>
              <a:t>     elements vs size (PIXE)</a:t>
            </a:r>
          </a:p>
          <a:p>
            <a:r>
              <a:rPr lang="en-US" sz="2400" dirty="0" smtClean="0"/>
              <a:t>Florida State	  continuous    elements vs time </a:t>
            </a:r>
          </a:p>
          <a:p>
            <a:r>
              <a:rPr lang="en-US" sz="2400" dirty="0" smtClean="0"/>
              <a:t>UC Riverside	  continuous     size and time (drum)</a:t>
            </a:r>
          </a:p>
          <a:p>
            <a:pPr lvl="2"/>
            <a:r>
              <a:rPr lang="en-US" sz="2000" dirty="0"/>
              <a:t>I </a:t>
            </a:r>
            <a:r>
              <a:rPr lang="en-US" sz="2000" dirty="0" smtClean="0"/>
              <a:t>used </a:t>
            </a:r>
            <a:r>
              <a:rPr lang="en-US" sz="2000" dirty="0"/>
              <a:t>UC Riverside’s rotating drum impactor and added the Swedish technique Proton Induced X-Ray Emission (PIXE) from  our </a:t>
            </a:r>
            <a:r>
              <a:rPr lang="en-US" sz="2000" dirty="0" smtClean="0"/>
              <a:t>cyclotron, and then innovated from that base.</a:t>
            </a:r>
          </a:p>
          <a:p>
            <a:r>
              <a:rPr lang="en-US" sz="2400" dirty="0" smtClean="0"/>
              <a:t>UC Davis	  	   continuous	   size, time, elements</a:t>
            </a:r>
            <a:endParaRPr lang="en-US" sz="2400" dirty="0"/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2635</Words>
  <Application>Microsoft Office PowerPoint</Application>
  <PresentationFormat>On-screen Show (4:3)</PresentationFormat>
  <Paragraphs>482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64</vt:i4>
      </vt:variant>
    </vt:vector>
  </HeadingPairs>
  <TitlesOfParts>
    <vt:vector size="80" baseType="lpstr">
      <vt:lpstr>Arial</vt:lpstr>
      <vt:lpstr>Calibri</vt:lpstr>
      <vt:lpstr>Symbol</vt:lpstr>
      <vt:lpstr>Times New Roman</vt:lpstr>
      <vt:lpstr>Wingdings</vt:lpstr>
      <vt:lpstr>Office Theme</vt:lpstr>
      <vt:lpstr>Mountain Top</vt:lpstr>
      <vt:lpstr>1_Network</vt:lpstr>
      <vt:lpstr>2_Network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Aerosols and Climate, Past and Present Results from the Physics Department  NOAA/NSF Greenland site</vt:lpstr>
      <vt:lpstr>Take home message: The Earth balances on an energy knife edge,  and 12,000 years ago, it fell off.  (… and it seriously wobbled in 1816…) </vt:lpstr>
      <vt:lpstr>    Short wavelength cycle,  </vt:lpstr>
      <vt:lpstr>Back scattering of incoming solar radiation </vt:lpstr>
      <vt:lpstr>MODIS, 08/08/2008; T avg =29.7 C, RH avg = 72%, rain = 0.0 cm, Vw = 8.3 km/hr, Visibility = 3.6 km, PM10 = 156 g/m3</vt:lpstr>
      <vt:lpstr>Scattering efficiency  Kλ = /r2 per particle   Size parameter  = 2r Nm/λ (~ π D/λ)</vt:lpstr>
      <vt:lpstr>Standard assumption of the size distribution of ambient air aerosols &lt; 1970</vt:lpstr>
      <vt:lpstr>Typical size distribution of ambient air aerosols  &gt; 1970 with optically efficient aerosols shaded</vt:lpstr>
      <vt:lpstr>Measuring aerosols? Some options used in the 1970’s by the most successful groups</vt:lpstr>
      <vt:lpstr>Typical size distribution of ambient air aerosols  &gt; 1970 with optically efficient aerosols shaded</vt:lpstr>
      <vt:lpstr>                                                               Long wavelength cycle</vt:lpstr>
      <vt:lpstr>The Earth’s energy balance is critically dependent on the global albedo. </vt:lpstr>
      <vt:lpstr>Map of the Earth, ~ 850 to 650 million years ago</vt:lpstr>
      <vt:lpstr>One model of a Slushball Earth: Requirements: 1. Significant continental land mass near the equator, and 2. A trigger event cools  a) asteroid impact  b) super volcano  c)other 3. Snow at low latitudes – albedo from 0.28 to 0.60; then oceans start to freeze, from 0.06 to 0.60 4. Locks into a Slushball phase</vt:lpstr>
      <vt:lpstr>One model of a Slushball Earth: Requirements: 1. Significant continental land mass near the equator, and 2. A trigger event  a) asteroid impact  b) super volcano  c)other 3. What brought us out of it? a) CO2 rose to 13%  (vs current 0.04%)  b) oceans thaw  c) eventually the     land mass split up</vt:lpstr>
      <vt:lpstr>PowerPoint Presentation</vt:lpstr>
      <vt:lpstr>PowerPoint Presentation</vt:lpstr>
      <vt:lpstr>PowerPoint Presentation</vt:lpstr>
      <vt:lpstr>Did a volcano trigger a sudden cooling of the Earth?</vt:lpstr>
      <vt:lpstr>New chemical data from shallow cores in Antarctica</vt:lpstr>
      <vt:lpstr>Did a volcano trigger a sudden cooling of the Earth?</vt:lpstr>
      <vt:lpstr>Site of the Toba eruption 74,000 years ago in northern Sumatra</vt:lpstr>
      <vt:lpstr>PowerPoint Presentation</vt:lpstr>
      <vt:lpstr>PowerPoint Presentation</vt:lpstr>
      <vt:lpstr>Our work – the mysterious Younger Dryas ice age (Greenland Stadial 1 GS-1)  Problem: these changes happened so rapidly!</vt:lpstr>
      <vt:lpstr>Millimeter wide annual layers in Greenland Ice Cores </vt:lpstr>
      <vt:lpstr>NSF/NOAA Greenland Summit site  38o 28’ 11.4” west, 72o 34’ 25.25” N, elevation   3192 m (10,533 ft)</vt:lpstr>
      <vt:lpstr>PowerPoint Presentation</vt:lpstr>
      <vt:lpstr>Example: Stage 8 of DRUM , 0.26 &gt; Dp &gt; 0.09 µm diameter, showing strong diurnal pattern;  the deposit shown covers 3 weeks. This is from South Lake Tahoe</vt:lpstr>
      <vt:lpstr>PowerPoint Presentation</vt:lpstr>
      <vt:lpstr>PowerPoint Presentation</vt:lpstr>
      <vt:lpstr>Greenland DRUM strips against white background  Date scale is approximate; fine soot from Summit diesels will set final dates</vt:lpstr>
      <vt:lpstr>The UC Davis/Lawrence Berkeley NL Advanced Light Source aerosol S-XRF microprobe –  250,000 analyses, mostly for climate studies, continuous DRUM 8 size modes, each with 32 elements, to pg/m3, 1999 – 2007</vt:lpstr>
      <vt:lpstr>A “White Beam”? You have got to be kidding! </vt:lpstr>
      <vt:lpstr>Synchrotron-X-Ray Fluorescence (S-XRF) spectrum, 30 sec, and AXIL analysis of a remote area aerosol sample. The polarized S-XRF beam suppresses the background by a factor of about 100 versus standard XRF. </vt:lpstr>
      <vt:lpstr>Continuous sampling – inlet at surface, but   DRUM in tunnel under 3 m of snow</vt:lpstr>
      <vt:lpstr>PowerPoint Presentation</vt:lpstr>
      <vt:lpstr>PowerPoint Presentation</vt:lpstr>
      <vt:lpstr>PowerPoint Presentation</vt:lpstr>
      <vt:lpstr>Some Results</vt:lpstr>
      <vt:lpstr>Current threats:    - 1,000 years to + 85 years - UCD data on Greenland aerosols</vt:lpstr>
      <vt:lpstr>The original northern hemisphere hockey stick graph of Mann, Bradley &amp; Hughes 1999, smoothed curve shown in blue with its uncertainty range in light blue, overlaid with green dots showing the 30-year global average of the PAGES 2k Consortium 2013 reconstruction. The red curve shows measured global mean temperature, according to HadCRUT4 data from 1850 to 2013.</vt:lpstr>
      <vt:lpstr>Carbon dioxide for the past 1,000 years</vt:lpstr>
      <vt:lpstr>PowerPoint Presentation</vt:lpstr>
      <vt:lpstr>PowerPoint Presentation</vt:lpstr>
      <vt:lpstr>PowerPoint Presentation</vt:lpstr>
      <vt:lpstr>Older Soviet designed power plants burn coal at low temperatures – result, soot. The soot coats dust aerosols and changes them from cooling to heating the world</vt:lpstr>
      <vt:lpstr>Continuous sampling – inlet at surface, but   DRUM in tunnel under 2 m of snow</vt:lpstr>
      <vt:lpstr>Continuous sampling – inlet at surface, but   DRUM in tunnel under 3 m of snow</vt:lpstr>
      <vt:lpstr>Sulfates in Greenland ice cores; US and Europe only? Note poor match &gt; 1980</vt:lpstr>
      <vt:lpstr>PowerPoint Presentation</vt:lpstr>
      <vt:lpstr>PowerPoint Presentation</vt:lpstr>
      <vt:lpstr>Greenland Summary  </vt:lpstr>
      <vt:lpstr>PowerPoint Presentation</vt:lpstr>
      <vt:lpstr>And the future…..</vt:lpstr>
      <vt:lpstr>And the future…..</vt:lpstr>
      <vt:lpstr>PowerPoint Presentation</vt:lpstr>
      <vt:lpstr>PowerPoint Presentation</vt:lpstr>
      <vt:lpstr>Map of the Earth, ~ 850 to 650 million years ago</vt:lpstr>
      <vt:lpstr>What went wrong? Supercontinent of Rodinia, 1100 my to 650 my, had lots of land mass at the Equator ( ~ same fraction as today!).</vt:lpstr>
      <vt:lpstr>At ~ 850 myears ago, an event triggered a sudden cooling of the Earth</vt:lpstr>
      <vt:lpstr>One model of a Slushball Earth:  Requirements: 1. Significant continental land mass near the equator, and 2. A trigger event cools  a) asteroid impact  b) super volcano  c)other 3. Snow at low latitudes – albedo from 0.28 to 0.60; then oceans start to freeze, from 0.06 to 0.60</vt:lpstr>
      <vt:lpstr>One model of a Slushball Earth:  Requirements: 1. Significant continental land mass near the equator, and 2. A trigger event  a) asteroid impact  b) super volcano  c)other 3. What brought us out of it? a) CO2 rose to 13%  (vs current 0.04%)  b) oceans thaw  c) eventually the     land mass split up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Christopher Derr</cp:lastModifiedBy>
  <cp:revision>591</cp:revision>
  <dcterms:created xsi:type="dcterms:W3CDTF">2016-10-29T16:21:47Z</dcterms:created>
  <dcterms:modified xsi:type="dcterms:W3CDTF">2017-02-17T23:48:24Z</dcterms:modified>
</cp:coreProperties>
</file>